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56" r:id="rId2"/>
    <p:sldId id="257" r:id="rId3"/>
    <p:sldId id="301" r:id="rId4"/>
    <p:sldId id="258" r:id="rId5"/>
    <p:sldId id="392" r:id="rId6"/>
    <p:sldId id="259" r:id="rId7"/>
    <p:sldId id="364" r:id="rId8"/>
    <p:sldId id="369" r:id="rId9"/>
    <p:sldId id="372" r:id="rId10"/>
    <p:sldId id="371" r:id="rId11"/>
    <p:sldId id="370" r:id="rId12"/>
    <p:sldId id="380" r:id="rId13"/>
    <p:sldId id="379" r:id="rId14"/>
    <p:sldId id="378" r:id="rId15"/>
    <p:sldId id="377" r:id="rId16"/>
    <p:sldId id="376" r:id="rId17"/>
    <p:sldId id="375" r:id="rId18"/>
    <p:sldId id="374" r:id="rId19"/>
    <p:sldId id="373" r:id="rId20"/>
    <p:sldId id="391" r:id="rId21"/>
    <p:sldId id="390" r:id="rId22"/>
    <p:sldId id="389" r:id="rId23"/>
    <p:sldId id="388" r:id="rId24"/>
    <p:sldId id="387" r:id="rId25"/>
    <p:sldId id="386" r:id="rId26"/>
    <p:sldId id="385" r:id="rId27"/>
    <p:sldId id="384" r:id="rId28"/>
    <p:sldId id="383" r:id="rId29"/>
    <p:sldId id="382" r:id="rId30"/>
    <p:sldId id="402" r:id="rId31"/>
    <p:sldId id="381" r:id="rId32"/>
    <p:sldId id="401" r:id="rId33"/>
    <p:sldId id="400" r:id="rId34"/>
    <p:sldId id="399" r:id="rId35"/>
    <p:sldId id="398" r:id="rId36"/>
    <p:sldId id="397" r:id="rId37"/>
    <p:sldId id="396" r:id="rId38"/>
    <p:sldId id="395" r:id="rId39"/>
    <p:sldId id="394" r:id="rId40"/>
    <p:sldId id="393" r:id="rId41"/>
    <p:sldId id="403" r:id="rId42"/>
    <p:sldId id="416" r:id="rId43"/>
    <p:sldId id="415" r:id="rId44"/>
    <p:sldId id="414" r:id="rId45"/>
    <p:sldId id="413" r:id="rId46"/>
    <p:sldId id="412" r:id="rId47"/>
    <p:sldId id="411" r:id="rId48"/>
    <p:sldId id="410" r:id="rId49"/>
    <p:sldId id="409" r:id="rId50"/>
    <p:sldId id="408" r:id="rId51"/>
    <p:sldId id="407" r:id="rId52"/>
    <p:sldId id="406" r:id="rId53"/>
    <p:sldId id="405" r:id="rId54"/>
    <p:sldId id="404" r:id="rId55"/>
    <p:sldId id="421" r:id="rId56"/>
    <p:sldId id="420" r:id="rId57"/>
    <p:sldId id="419" r:id="rId58"/>
    <p:sldId id="418" r:id="rId59"/>
    <p:sldId id="417" r:id="rId60"/>
    <p:sldId id="432" r:id="rId61"/>
    <p:sldId id="431" r:id="rId62"/>
    <p:sldId id="430" r:id="rId63"/>
    <p:sldId id="429" r:id="rId64"/>
    <p:sldId id="289" r:id="rId65"/>
    <p:sldId id="296" r:id="rId66"/>
    <p:sldId id="297" r:id="rId67"/>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74" autoAdjust="0"/>
    <p:restoredTop sz="96283" autoAdjust="0"/>
  </p:normalViewPr>
  <p:slideViewPr>
    <p:cSldViewPr>
      <p:cViewPr varScale="1">
        <p:scale>
          <a:sx n="108" d="100"/>
          <a:sy n="108" d="100"/>
        </p:scale>
        <p:origin x="2256" y="10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A256F9EB-A7F5-4F56-B9BB-EEEBA7A00429}" type="datetimeFigureOut">
              <a:rPr lang="en-US" smtClean="0"/>
              <a:t>5/29/2023</a:t>
            </a:fld>
            <a:endParaRPr lang="en-US"/>
          </a:p>
        </p:txBody>
      </p:sp>
      <p:sp>
        <p:nvSpPr>
          <p:cNvPr id="4" name="Marcador de imagen de diapositiva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6C8D2B64-5C83-4321-B1ED-8EDEB196C9A0}" type="slidenum">
              <a:rPr lang="en-US" smtClean="0"/>
              <a:t>‹Nº›</a:t>
            </a:fld>
            <a:endParaRPr lang="en-US"/>
          </a:p>
        </p:txBody>
      </p:sp>
    </p:spTree>
    <p:extLst>
      <p:ext uri="{BB962C8B-B14F-4D97-AF65-F5344CB8AC3E}">
        <p14:creationId xmlns:p14="http://schemas.microsoft.com/office/powerpoint/2010/main" val="16515698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1 Marcador de imagen de diapositiva"/>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2 Marcador de notas"/>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altLang="es-ES">
                <a:ea typeface="ＭＳ Ｐゴシック" panose="020B0600070205080204" pitchFamily="34" charset="-128"/>
              </a:rPr>
              <a:t>Un arreglo es un conjunto de variables del mismo tipo, que son agrupadas bajo un único </a:t>
            </a:r>
          </a:p>
          <a:p>
            <a:r>
              <a:rPr lang="es-ES" altLang="es-ES">
                <a:ea typeface="ＭＳ Ｐゴシック" panose="020B0600070205080204" pitchFamily="34" charset="-128"/>
              </a:rPr>
              <a:t>identificador. Cada una de las variables o elementos del arreglo se referencia mediante </a:t>
            </a:r>
          </a:p>
          <a:p>
            <a:r>
              <a:rPr lang="es-ES" altLang="es-ES">
                <a:ea typeface="ＭＳ Ｐゴシック" panose="020B0600070205080204" pitchFamily="34" charset="-128"/>
              </a:rPr>
              <a:t>un índice que representa la posición del mismo dentro del arreglo. </a:t>
            </a:r>
          </a:p>
          <a:p>
            <a:r>
              <a:rPr lang="es-ES" altLang="es-ES">
                <a:ea typeface="ＭＳ Ｐゴシック" panose="020B0600070205080204" pitchFamily="34" charset="-128"/>
              </a:rPr>
              <a:t>Un arreglo se utiliza para procesar variables dentro de una observación del paso de </a:t>
            </a:r>
          </a:p>
          <a:p>
            <a:r>
              <a:rPr lang="es-ES" altLang="es-ES">
                <a:ea typeface="ＭＳ Ｐゴシック" panose="020B0600070205080204" pitchFamily="34" charset="-128"/>
              </a:rPr>
              <a:t>datos. Se usan para realizar cálculos o comparaciones repetitivos sobre variables que se </a:t>
            </a:r>
          </a:p>
          <a:p>
            <a:r>
              <a:rPr lang="es-ES" altLang="es-ES">
                <a:ea typeface="ＭＳ Ｐゴシック" panose="020B0600070205080204" pitchFamily="34" charset="-128"/>
              </a:rPr>
              <a:t>procesaran o manipularan de forma similar</a:t>
            </a:r>
          </a:p>
        </p:txBody>
      </p:sp>
      <p:sp>
        <p:nvSpPr>
          <p:cNvPr id="36868" name="3 Marcador de número de diapositiva"/>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39F98940-578B-4DDB-BDC5-AA51AF85AEE2}" type="slidenum">
              <a:rPr lang="es-ES" altLang="es-ES"/>
              <a:pPr>
                <a:spcBef>
                  <a:spcPct val="0"/>
                </a:spcBef>
              </a:pPr>
              <a:t>65</a:t>
            </a:fld>
            <a:endParaRPr lang="es-ES" altLang="es-ES"/>
          </a:p>
        </p:txBody>
      </p:sp>
    </p:spTree>
    <p:extLst>
      <p:ext uri="{BB962C8B-B14F-4D97-AF65-F5344CB8AC3E}">
        <p14:creationId xmlns:p14="http://schemas.microsoft.com/office/powerpoint/2010/main" val="35777252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8" name="bk object 16"/>
          <p:cNvSpPr/>
          <p:nvPr userDrawn="1"/>
        </p:nvSpPr>
        <p:spPr>
          <a:xfrm>
            <a:off x="8778240" y="5486402"/>
            <a:ext cx="3276601" cy="1371598"/>
          </a:xfrm>
          <a:prstGeom prst="rect">
            <a:avLst/>
          </a:prstGeom>
          <a:blipFill>
            <a:blip r:embed="rId2" cstate="print"/>
            <a:srcRect/>
            <a:stretch>
              <a:fillRect l="-260465" t="-400001" r="-267" b="-1"/>
            </a:stretch>
          </a:blipFill>
        </p:spPr>
        <p:txBody>
          <a:bodyPr wrap="square" lIns="0" tIns="0" rIns="0" bIns="0" rtlCol="0"/>
          <a:lstStyle/>
          <a:p>
            <a:endParaRPr/>
          </a:p>
        </p:txBody>
      </p:sp>
      <p:sp>
        <p:nvSpPr>
          <p:cNvPr id="16" name="bk object 16"/>
          <p:cNvSpPr/>
          <p:nvPr/>
        </p:nvSpPr>
        <p:spPr>
          <a:xfrm>
            <a:off x="1" y="0"/>
            <a:ext cx="3581400" cy="5867400"/>
          </a:xfrm>
          <a:prstGeom prst="rect">
            <a:avLst/>
          </a:prstGeom>
          <a:blipFill>
            <a:blip r:embed="rId2" cstate="print"/>
            <a:srcRect/>
            <a:stretch>
              <a:fillRect l="2" t="1" r="-230035" b="-16884"/>
            </a:stretch>
          </a:blipFill>
        </p:spPr>
        <p:txBody>
          <a:bodyPr wrap="square" lIns="0" tIns="0" rIns="0" bIns="0" rtlCol="0"/>
          <a:lstStyle/>
          <a:p>
            <a:endParaRPr/>
          </a:p>
        </p:txBody>
      </p:sp>
      <p:sp>
        <p:nvSpPr>
          <p:cNvPr id="2" name="Holder 2"/>
          <p:cNvSpPr>
            <a:spLocks noGrp="1"/>
          </p:cNvSpPr>
          <p:nvPr>
            <p:ph type="ctrTitle"/>
          </p:nvPr>
        </p:nvSpPr>
        <p:spPr>
          <a:xfrm>
            <a:off x="1972564" y="516077"/>
            <a:ext cx="8246871" cy="391794"/>
          </a:xfrm>
          <a:prstGeom prst="rect">
            <a:avLst/>
          </a:prstGeom>
        </p:spPr>
        <p:txBody>
          <a:bodyPr wrap="square" lIns="0" tIns="0" rIns="0" bIns="0">
            <a:spAutoFit/>
          </a:bodyPr>
          <a:lstStyle>
            <a:lvl1pPr>
              <a:defRPr sz="2400" b="1" i="0">
                <a:solidFill>
                  <a:srgbClr val="1F3861"/>
                </a:solidFill>
                <a:latin typeface="Segoe UI"/>
                <a:cs typeface="Segoe UI"/>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5/29/2023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4633341" y="2728671"/>
            <a:ext cx="2925317" cy="369332"/>
          </a:xfrm>
          <a:prstGeom prst="rect">
            <a:avLst/>
          </a:prstGeom>
        </p:spPr>
        <p:txBody>
          <a:bodyPr lIns="0" tIns="0" rIns="0" bIns="0"/>
          <a:lstStyle>
            <a:lvl1pPr>
              <a:defRPr sz="2400" b="1" i="0">
                <a:solidFill>
                  <a:schemeClr val="tx1"/>
                </a:solidFill>
                <a:latin typeface="Arial"/>
                <a:cs typeface="Arial"/>
              </a:defRPr>
            </a:lvl1pPr>
          </a:lstStyle>
          <a:p>
            <a:endParaRPr dirty="0"/>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dirty="0"/>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5/29/2023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4162070" y="1600587"/>
            <a:ext cx="4739259" cy="1386129"/>
          </a:xfrm>
          <a:prstGeom prst="rect">
            <a:avLst/>
          </a:prstGeom>
        </p:spPr>
        <p:txBody>
          <a:bodyPr lIns="0" tIns="0" rIns="0" bIns="0"/>
          <a:lstStyle>
            <a:lvl1pPr>
              <a:defRPr sz="2800" b="1" i="0">
                <a:solidFill>
                  <a:schemeClr val="tx1"/>
                </a:solidFill>
                <a:latin typeface="Arial"/>
                <a:cs typeface="Arial"/>
              </a:defRPr>
            </a:lvl1pPr>
          </a:lstStyle>
          <a:p>
            <a:endParaRPr dirty="0"/>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5/29/2023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3429000" cy="6857998"/>
          </a:xfrm>
          <a:prstGeom prst="rect">
            <a:avLst/>
          </a:prstGeom>
          <a:blipFill>
            <a:blip r:embed="rId2" cstate="print"/>
            <a:srcRect/>
            <a:stretch>
              <a:fillRect r="-149956"/>
            </a:stretch>
          </a:blipFill>
        </p:spPr>
        <p:txBody>
          <a:bodyPr wrap="square" lIns="0" tIns="0" rIns="0" bIns="0" rtlCol="0"/>
          <a:lstStyle/>
          <a:p>
            <a:endParaRPr/>
          </a:p>
        </p:txBody>
      </p:sp>
      <p:sp>
        <p:nvSpPr>
          <p:cNvPr id="2" name="Holder 2"/>
          <p:cNvSpPr>
            <a:spLocks noGrp="1"/>
          </p:cNvSpPr>
          <p:nvPr>
            <p:ph type="title"/>
          </p:nvPr>
        </p:nvSpPr>
        <p:spPr>
          <a:xfrm>
            <a:off x="4572000" y="2743200"/>
            <a:ext cx="4967859" cy="1005129"/>
          </a:xfrm>
          <a:prstGeom prst="rect">
            <a:avLst/>
          </a:prstGeom>
        </p:spPr>
        <p:txBody>
          <a:bodyPr lIns="0" tIns="0" rIns="0" bIns="0"/>
          <a:lstStyle>
            <a:lvl1pPr>
              <a:defRPr sz="2400" b="1" i="0">
                <a:solidFill>
                  <a:schemeClr val="tx1"/>
                </a:solidFill>
                <a:latin typeface="Arial"/>
                <a:cs typeface="Arial"/>
              </a:defRPr>
            </a:lvl1pPr>
          </a:lstStyle>
          <a:p>
            <a:endParaRPr dirty="0"/>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5/29/2023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5/29/2023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cSld name="1_Diapositiva de título">
    <p:bg>
      <p:bgPr>
        <a:solidFill>
          <a:srgbClr val="EFA82F"/>
        </a:solidFill>
        <a:effectLst/>
      </p:bgPr>
    </p:bg>
    <p:spTree>
      <p:nvGrpSpPr>
        <p:cNvPr id="1" name=""/>
        <p:cNvGrpSpPr/>
        <p:nvPr/>
      </p:nvGrpSpPr>
      <p:grpSpPr>
        <a:xfrm>
          <a:off x="0" y="0"/>
          <a:ext cx="0" cy="0"/>
          <a:chOff x="0" y="0"/>
          <a:chExt cx="0" cy="0"/>
        </a:xfrm>
      </p:grpSpPr>
      <p:sp>
        <p:nvSpPr>
          <p:cNvPr id="4" name="Rectángulo 3"/>
          <p:cNvSpPr/>
          <p:nvPr userDrawn="1"/>
        </p:nvSpPr>
        <p:spPr>
          <a:xfrm>
            <a:off x="11918951" y="500063"/>
            <a:ext cx="289983" cy="47466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s-ES" sz="180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5" name="Imagen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89734" y="306389"/>
            <a:ext cx="596900" cy="66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ctrTitle"/>
          </p:nvPr>
        </p:nvSpPr>
        <p:spPr>
          <a:xfrm>
            <a:off x="657820" y="1848218"/>
            <a:ext cx="10363200" cy="345317"/>
          </a:xfrm>
        </p:spPr>
        <p:txBody>
          <a:bodyPr/>
          <a:lstStyle>
            <a:lvl1pPr>
              <a:defRPr sz="2800" cap="all">
                <a:solidFill>
                  <a:srgbClr val="272727"/>
                </a:solidFill>
              </a:defRPr>
            </a:lvl1pPr>
          </a:lstStyle>
          <a:p>
            <a:r>
              <a:rPr lang="es-ES_tradnl"/>
              <a:t>Clic para editar título</a:t>
            </a:r>
            <a:endParaRPr lang="es-ES" dirty="0"/>
          </a:p>
        </p:txBody>
      </p:sp>
      <p:sp>
        <p:nvSpPr>
          <p:cNvPr id="3" name="Subtítulo 2"/>
          <p:cNvSpPr>
            <a:spLocks noGrp="1"/>
          </p:cNvSpPr>
          <p:nvPr>
            <p:ph type="subTitle" idx="1"/>
          </p:nvPr>
        </p:nvSpPr>
        <p:spPr>
          <a:xfrm>
            <a:off x="657820" y="2193536"/>
            <a:ext cx="8534400" cy="359763"/>
          </a:xfrm>
        </p:spPr>
        <p:txBody>
          <a:bodyPr anchor="ctr">
            <a:noAutofit/>
          </a:bodyPr>
          <a:lstStyle>
            <a:lvl1pPr marL="0" indent="0" algn="l">
              <a:buNone/>
              <a:defRPr>
                <a:solidFill>
                  <a:srgbClr val="272727"/>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dirty="0"/>
              <a:t>Haga clic para modificar el estilo de subtítulo del patrón</a:t>
            </a:r>
            <a:endParaRPr lang="es-ES" dirty="0"/>
          </a:p>
        </p:txBody>
      </p:sp>
    </p:spTree>
    <p:extLst>
      <p:ext uri="{BB962C8B-B14F-4D97-AF65-F5344CB8AC3E}">
        <p14:creationId xmlns:p14="http://schemas.microsoft.com/office/powerpoint/2010/main" val="1852833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90237"/>
            <a:ext cx="3581400" cy="3719764"/>
          </a:xfrm>
          <a:prstGeom prst="rect">
            <a:avLst/>
          </a:prstGeom>
          <a:blipFill>
            <a:blip r:embed="rId8" cstate="print"/>
            <a:srcRect/>
            <a:stretch>
              <a:fillRect r="-224995" b="-40700"/>
            </a:stretch>
          </a:blipFill>
        </p:spPr>
        <p:txBody>
          <a:bodyPr wrap="square" lIns="0" tIns="0" rIns="0" bIns="0" rtlCol="0"/>
          <a:lstStyle/>
          <a:p>
            <a:endParaRPr/>
          </a:p>
        </p:txBody>
      </p:sp>
      <p:sp>
        <p:nvSpPr>
          <p:cNvPr id="17" name="bk object 17"/>
          <p:cNvSpPr/>
          <p:nvPr/>
        </p:nvSpPr>
        <p:spPr>
          <a:xfrm>
            <a:off x="923544" y="6509004"/>
            <a:ext cx="1945894" cy="207264"/>
          </a:xfrm>
          <a:prstGeom prst="rect">
            <a:avLst/>
          </a:prstGeom>
          <a:blipFill>
            <a:blip r:embed="rId9" cstate="print"/>
            <a:stretch>
              <a:fillRect/>
            </a:stretch>
          </a:blipFill>
        </p:spPr>
        <p:txBody>
          <a:bodyPr wrap="square" lIns="0" tIns="0" rIns="0" bIns="0" rtlCol="0"/>
          <a:lstStyle/>
          <a:p>
            <a:endParaRPr/>
          </a:p>
        </p:txBody>
      </p:sp>
      <p:sp>
        <p:nvSpPr>
          <p:cNvPr id="3" name="Holder 3"/>
          <p:cNvSpPr>
            <a:spLocks noGrp="1"/>
          </p:cNvSpPr>
          <p:nvPr>
            <p:ph type="body" idx="1"/>
          </p:nvPr>
        </p:nvSpPr>
        <p:spPr>
          <a:xfrm>
            <a:off x="863600" y="1184910"/>
            <a:ext cx="10464800" cy="4253865"/>
          </a:xfrm>
          <a:prstGeom prst="rect">
            <a:avLst/>
          </a:prstGeom>
        </p:spPr>
        <p:txBody>
          <a:bodyPr wrap="square" lIns="0" tIns="0" rIns="0" bIns="0">
            <a:spAutoFit/>
          </a:bodyPr>
          <a:lstStyle>
            <a:lvl1pPr>
              <a:defRPr b="0" i="0">
                <a:solidFill>
                  <a:schemeClr val="tx1"/>
                </a:solidFill>
              </a:defRPr>
            </a:lvl1pPr>
          </a:lstStyle>
          <a:p>
            <a:endParaRPr dirty="0"/>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5/29/2023</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‹Nº›</a:t>
            </a:fld>
            <a:endParaRPr/>
          </a:p>
        </p:txBody>
      </p:sp>
      <p:sp>
        <p:nvSpPr>
          <p:cNvPr id="9" name="bk object 16"/>
          <p:cNvSpPr/>
          <p:nvPr userDrawn="1"/>
        </p:nvSpPr>
        <p:spPr>
          <a:xfrm>
            <a:off x="8503920" y="87654"/>
            <a:ext cx="3352800" cy="1066800"/>
          </a:xfrm>
          <a:prstGeom prst="rect">
            <a:avLst/>
          </a:prstGeom>
          <a:blipFill>
            <a:blip r:embed="rId8" cstate="print"/>
            <a:srcRect/>
            <a:stretch>
              <a:fillRect l="-254545" t="-21430" r="7393" b="-369169"/>
            </a:stretch>
          </a:blipFill>
        </p:spPr>
        <p:txBody>
          <a:bodyPr wrap="square" lIns="0" tIns="0" rIns="0" bIns="0" rtlCol="0"/>
          <a:lstStyle/>
          <a:p>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sz="2400">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png"/><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16.sv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16.sv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png"/><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16.sv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6.png"/><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16.sv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8.png"/><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16.sv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0.png"/><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16.sv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2.png"/><Relationship Id="rId1" Type="http://schemas.openxmlformats.org/officeDocument/2006/relationships/slideLayout" Target="../slideLayouts/slideLayout5.xml"/><Relationship Id="rId4" Type="http://schemas.openxmlformats.org/officeDocument/2006/relationships/image" Target="../media/image16.sv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4.png"/><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16.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7.png"/><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36.png"/><Relationship Id="rId4" Type="http://schemas.openxmlformats.org/officeDocument/2006/relationships/image" Target="../media/image16.svg"/></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16.sv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2.png"/><Relationship Id="rId1" Type="http://schemas.openxmlformats.org/officeDocument/2006/relationships/slideLayout" Target="../slideLayouts/slideLayout5.xml"/><Relationship Id="rId5" Type="http://schemas.openxmlformats.org/officeDocument/2006/relationships/image" Target="../media/image43.png"/><Relationship Id="rId4" Type="http://schemas.openxmlformats.org/officeDocument/2006/relationships/image" Target="../media/image16.sv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4.png"/><Relationship Id="rId1" Type="http://schemas.openxmlformats.org/officeDocument/2006/relationships/slideLayout" Target="../slideLayouts/slideLayout5.xml"/><Relationship Id="rId5" Type="http://schemas.openxmlformats.org/officeDocument/2006/relationships/image" Target="../media/image45.png"/><Relationship Id="rId4" Type="http://schemas.openxmlformats.org/officeDocument/2006/relationships/image" Target="../media/image16.sv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6.png"/><Relationship Id="rId1" Type="http://schemas.openxmlformats.org/officeDocument/2006/relationships/slideLayout" Target="../slideLayouts/slideLayout5.xml"/><Relationship Id="rId4" Type="http://schemas.openxmlformats.org/officeDocument/2006/relationships/image" Target="../media/image16.sv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7.png"/><Relationship Id="rId1" Type="http://schemas.openxmlformats.org/officeDocument/2006/relationships/slideLayout" Target="../slideLayouts/slideLayout5.xml"/><Relationship Id="rId4" Type="http://schemas.openxmlformats.org/officeDocument/2006/relationships/image" Target="../media/image16.sv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5.xml"/><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8.png"/><Relationship Id="rId1" Type="http://schemas.openxmlformats.org/officeDocument/2006/relationships/slideLayout" Target="../slideLayouts/slideLayout5.xml"/><Relationship Id="rId5" Type="http://schemas.openxmlformats.org/officeDocument/2006/relationships/image" Target="../media/image49.png"/><Relationship Id="rId4" Type="http://schemas.openxmlformats.org/officeDocument/2006/relationships/image" Target="../media/image16.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0.png"/><Relationship Id="rId1" Type="http://schemas.openxmlformats.org/officeDocument/2006/relationships/slideLayout" Target="../slideLayouts/slideLayout5.xml"/><Relationship Id="rId5" Type="http://schemas.openxmlformats.org/officeDocument/2006/relationships/image" Target="../media/image51.png"/><Relationship Id="rId4" Type="http://schemas.openxmlformats.org/officeDocument/2006/relationships/image" Target="../media/image16.sv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2.png"/><Relationship Id="rId1" Type="http://schemas.openxmlformats.org/officeDocument/2006/relationships/slideLayout" Target="../slideLayouts/slideLayout5.xml"/><Relationship Id="rId5" Type="http://schemas.openxmlformats.org/officeDocument/2006/relationships/image" Target="../media/image53.png"/><Relationship Id="rId4" Type="http://schemas.openxmlformats.org/officeDocument/2006/relationships/image" Target="../media/image16.sv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4.png"/><Relationship Id="rId1" Type="http://schemas.openxmlformats.org/officeDocument/2006/relationships/slideLayout" Target="../slideLayouts/slideLayout5.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16.sv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7.png"/><Relationship Id="rId1" Type="http://schemas.openxmlformats.org/officeDocument/2006/relationships/slideLayout" Target="../slideLayouts/slideLayout5.xml"/><Relationship Id="rId5" Type="http://schemas.openxmlformats.org/officeDocument/2006/relationships/image" Target="../media/image58.png"/><Relationship Id="rId4" Type="http://schemas.openxmlformats.org/officeDocument/2006/relationships/image" Target="../media/image16.svg"/></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9.png"/><Relationship Id="rId1" Type="http://schemas.openxmlformats.org/officeDocument/2006/relationships/slideLayout" Target="../slideLayouts/slideLayout5.xml"/><Relationship Id="rId5" Type="http://schemas.openxmlformats.org/officeDocument/2006/relationships/image" Target="../media/image60.png"/><Relationship Id="rId4" Type="http://schemas.openxmlformats.org/officeDocument/2006/relationships/image" Target="../media/image16.svg"/></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1.png"/><Relationship Id="rId1" Type="http://schemas.openxmlformats.org/officeDocument/2006/relationships/slideLayout" Target="../slideLayouts/slideLayout5.xml"/><Relationship Id="rId5" Type="http://schemas.openxmlformats.org/officeDocument/2006/relationships/image" Target="../media/image62.png"/><Relationship Id="rId4" Type="http://schemas.openxmlformats.org/officeDocument/2006/relationships/image" Target="../media/image16.svg"/></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3.png"/><Relationship Id="rId1" Type="http://schemas.openxmlformats.org/officeDocument/2006/relationships/slideLayout" Target="../slideLayouts/slideLayout5.xml"/><Relationship Id="rId5" Type="http://schemas.openxmlformats.org/officeDocument/2006/relationships/image" Target="../media/image64.png"/><Relationship Id="rId4" Type="http://schemas.openxmlformats.org/officeDocument/2006/relationships/image" Target="../media/image16.sv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5.png"/><Relationship Id="rId1" Type="http://schemas.openxmlformats.org/officeDocument/2006/relationships/slideLayout" Target="../slideLayouts/slideLayout5.xml"/><Relationship Id="rId5" Type="http://schemas.openxmlformats.org/officeDocument/2006/relationships/image" Target="../media/image66.png"/><Relationship Id="rId4" Type="http://schemas.openxmlformats.org/officeDocument/2006/relationships/image" Target="../media/image16.sv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7.png"/><Relationship Id="rId1" Type="http://schemas.openxmlformats.org/officeDocument/2006/relationships/slideLayout" Target="../slideLayouts/slideLayout5.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16.sv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0.png"/><Relationship Id="rId1" Type="http://schemas.openxmlformats.org/officeDocument/2006/relationships/slideLayout" Target="../slideLayouts/slideLayout5.xml"/><Relationship Id="rId5" Type="http://schemas.openxmlformats.org/officeDocument/2006/relationships/image" Target="../media/image71.png"/><Relationship Id="rId4" Type="http://schemas.openxmlformats.org/officeDocument/2006/relationships/image" Target="../media/image16.svg"/></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2.png"/><Relationship Id="rId1" Type="http://schemas.openxmlformats.org/officeDocument/2006/relationships/slideLayout" Target="../slideLayouts/slideLayout5.xml"/><Relationship Id="rId4" Type="http://schemas.openxmlformats.org/officeDocument/2006/relationships/image" Target="../media/image16.svg"/></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3.png"/><Relationship Id="rId1" Type="http://schemas.openxmlformats.org/officeDocument/2006/relationships/slideLayout" Target="../slideLayouts/slideLayout5.xml"/><Relationship Id="rId4" Type="http://schemas.openxmlformats.org/officeDocument/2006/relationships/image" Target="../media/image16.svg"/></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4.png"/><Relationship Id="rId1" Type="http://schemas.openxmlformats.org/officeDocument/2006/relationships/slideLayout" Target="../slideLayouts/slideLayout5.xml"/><Relationship Id="rId4" Type="http://schemas.openxmlformats.org/officeDocument/2006/relationships/image" Target="../media/image16.svg"/></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5.png"/><Relationship Id="rId1" Type="http://schemas.openxmlformats.org/officeDocument/2006/relationships/slideLayout" Target="../slideLayouts/slideLayout5.xml"/><Relationship Id="rId4" Type="http://schemas.openxmlformats.org/officeDocument/2006/relationships/image" Target="../media/image16.svg"/></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6.png"/><Relationship Id="rId1" Type="http://schemas.openxmlformats.org/officeDocument/2006/relationships/slideLayout" Target="../slideLayouts/slideLayout5.xml"/><Relationship Id="rId5" Type="http://schemas.openxmlformats.org/officeDocument/2006/relationships/image" Target="../media/image77.png"/><Relationship Id="rId4" Type="http://schemas.openxmlformats.org/officeDocument/2006/relationships/image" Target="../media/image16.sv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8.png"/><Relationship Id="rId1" Type="http://schemas.openxmlformats.org/officeDocument/2006/relationships/slideLayout" Target="../slideLayouts/slideLayout5.xml"/><Relationship Id="rId5" Type="http://schemas.openxmlformats.org/officeDocument/2006/relationships/image" Target="../media/image79.png"/><Relationship Id="rId4" Type="http://schemas.openxmlformats.org/officeDocument/2006/relationships/image" Target="../media/image16.svg"/></Relationships>
</file>

<file path=ppt/slides/_rels/slide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0.png"/><Relationship Id="rId1" Type="http://schemas.openxmlformats.org/officeDocument/2006/relationships/slideLayout" Target="../slideLayouts/slideLayout5.xml"/><Relationship Id="rId5" Type="http://schemas.openxmlformats.org/officeDocument/2006/relationships/image" Target="../media/image81.png"/><Relationship Id="rId4" Type="http://schemas.openxmlformats.org/officeDocument/2006/relationships/image" Target="../media/image16.svg"/></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2.png"/><Relationship Id="rId1" Type="http://schemas.openxmlformats.org/officeDocument/2006/relationships/slideLayout" Target="../slideLayouts/slideLayout5.xml"/><Relationship Id="rId4" Type="http://schemas.openxmlformats.org/officeDocument/2006/relationships/image" Target="../media/image16.svg"/></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3.png"/><Relationship Id="rId1" Type="http://schemas.openxmlformats.org/officeDocument/2006/relationships/slideLayout" Target="../slideLayouts/slideLayout5.xml"/><Relationship Id="rId4" Type="http://schemas.openxmlformats.org/officeDocument/2006/relationships/image" Target="../media/image16.svg"/></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4.png"/><Relationship Id="rId1" Type="http://schemas.openxmlformats.org/officeDocument/2006/relationships/slideLayout" Target="../slideLayouts/slideLayout5.xml"/><Relationship Id="rId4" Type="http://schemas.openxmlformats.org/officeDocument/2006/relationships/image" Target="../media/image16.svg"/></Relationships>
</file>

<file path=ppt/slides/_rels/slide5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5.png"/><Relationship Id="rId1" Type="http://schemas.openxmlformats.org/officeDocument/2006/relationships/slideLayout" Target="../slideLayouts/slideLayout5.xml"/><Relationship Id="rId4" Type="http://schemas.openxmlformats.org/officeDocument/2006/relationships/image" Target="../media/image16.svg"/></Relationships>
</file>

<file path=ppt/slides/_rels/slide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6.png"/><Relationship Id="rId1" Type="http://schemas.openxmlformats.org/officeDocument/2006/relationships/slideLayout" Target="../slideLayouts/slideLayout5.xml"/><Relationship Id="rId4" Type="http://schemas.openxmlformats.org/officeDocument/2006/relationships/image" Target="../media/image16.svg"/></Relationships>
</file>

<file path=ppt/slides/_rels/slide5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8.png"/><Relationship Id="rId1" Type="http://schemas.openxmlformats.org/officeDocument/2006/relationships/slideLayout" Target="../slideLayouts/slideLayout5.xml"/><Relationship Id="rId4" Type="http://schemas.openxmlformats.org/officeDocument/2006/relationships/image" Target="../media/image16.svg"/></Relationships>
</file>

<file path=ppt/slides/_rels/slide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9.png"/><Relationship Id="rId1" Type="http://schemas.openxmlformats.org/officeDocument/2006/relationships/slideLayout" Target="../slideLayouts/slideLayout5.xml"/><Relationship Id="rId4" Type="http://schemas.openxmlformats.org/officeDocument/2006/relationships/image" Target="../media/image16.sv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0.png"/><Relationship Id="rId1" Type="http://schemas.openxmlformats.org/officeDocument/2006/relationships/slideLayout" Target="../slideLayouts/slideLayout5.xml"/><Relationship Id="rId4" Type="http://schemas.openxmlformats.org/officeDocument/2006/relationships/image" Target="../media/image16.svg"/></Relationships>
</file>

<file path=ppt/slides/_rels/slide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1.png"/><Relationship Id="rId1" Type="http://schemas.openxmlformats.org/officeDocument/2006/relationships/slideLayout" Target="../slideLayouts/slideLayout5.xml"/><Relationship Id="rId4" Type="http://schemas.openxmlformats.org/officeDocument/2006/relationships/image" Target="../media/image16.svg"/></Relationships>
</file>

<file path=ppt/slides/_rels/slide6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3.png"/><Relationship Id="rId1" Type="http://schemas.openxmlformats.org/officeDocument/2006/relationships/slideLayout" Target="../slideLayouts/slideLayout5.xml"/><Relationship Id="rId4" Type="http://schemas.openxmlformats.org/officeDocument/2006/relationships/image" Target="../media/image16.sv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sv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3276600" cy="6857998"/>
          </a:xfrm>
          <a:prstGeom prst="rect">
            <a:avLst/>
          </a:prstGeom>
          <a:blipFill>
            <a:blip r:embed="rId2" cstate="print"/>
            <a:srcRect/>
            <a:stretch>
              <a:fillRect r="-161601"/>
            </a:stretch>
          </a:blipFill>
        </p:spPr>
        <p:txBody>
          <a:bodyPr wrap="square" lIns="0" tIns="0" rIns="0" bIns="0" rtlCol="0"/>
          <a:lstStyle/>
          <a:p>
            <a:endParaRPr/>
          </a:p>
        </p:txBody>
      </p:sp>
      <p:sp>
        <p:nvSpPr>
          <p:cNvPr id="3" name="object 3"/>
          <p:cNvSpPr txBox="1">
            <a:spLocks noGrp="1"/>
          </p:cNvSpPr>
          <p:nvPr>
            <p:ph type="title"/>
          </p:nvPr>
        </p:nvSpPr>
        <p:spPr>
          <a:xfrm>
            <a:off x="4038600" y="2133600"/>
            <a:ext cx="4366265" cy="1513876"/>
          </a:xfrm>
          <a:prstGeom prst="rect">
            <a:avLst/>
          </a:prstGeom>
        </p:spPr>
        <p:txBody>
          <a:bodyPr vert="horz" wrap="square" lIns="0" tIns="178435" rIns="0" bIns="0" rtlCol="0">
            <a:spAutoFit/>
          </a:bodyPr>
          <a:lstStyle/>
          <a:p>
            <a:pPr marL="12700" marR="5080" algn="ctr">
              <a:lnSpc>
                <a:spcPts val="10370"/>
              </a:lnSpc>
              <a:spcBef>
                <a:spcPts val="1405"/>
              </a:spcBef>
            </a:pPr>
            <a:r>
              <a:rPr sz="9600" dirty="0">
                <a:solidFill>
                  <a:srgbClr val="001F5F"/>
                </a:solidFill>
              </a:rPr>
              <a:t>INICIO</a:t>
            </a:r>
          </a:p>
        </p:txBody>
      </p:sp>
      <p:sp>
        <p:nvSpPr>
          <p:cNvPr id="5" name="object 2"/>
          <p:cNvSpPr/>
          <p:nvPr/>
        </p:nvSpPr>
        <p:spPr>
          <a:xfrm>
            <a:off x="0" y="5181600"/>
            <a:ext cx="8571618" cy="1676398"/>
          </a:xfrm>
          <a:prstGeom prst="rect">
            <a:avLst/>
          </a:prstGeom>
          <a:blipFill>
            <a:blip r:embed="rId2" cstate="print"/>
            <a:srcRect/>
            <a:stretch>
              <a:fillRect t="-309091" b="1"/>
            </a:stretch>
          </a:blipFill>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B5121EFE-C7E7-2C33-A5D7-B7EA4A14E107}"/>
              </a:ext>
            </a:extLst>
          </p:cNvPr>
          <p:cNvSpPr/>
          <p:nvPr/>
        </p:nvSpPr>
        <p:spPr>
          <a:xfrm>
            <a:off x="2209799" y="1032809"/>
            <a:ext cx="7772401"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r>
              <a:rPr lang="es-ES" sz="3200" b="1" kern="1200" dirty="0">
                <a:solidFill>
                  <a:prstClr val="white"/>
                </a:solidFill>
                <a:latin typeface="Calibri"/>
                <a:ea typeface="+mn-ea"/>
                <a:cs typeface="+mn-cs"/>
              </a:rPr>
              <a:t>Abrir el prog</a:t>
            </a:r>
            <a:r>
              <a:rPr lang="es-ES" sz="3200" b="1" dirty="0">
                <a:solidFill>
                  <a:prstClr val="white"/>
                </a:solidFill>
                <a:latin typeface="Calibri"/>
              </a:rPr>
              <a:t>rama MySQL Workbench</a:t>
            </a: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pic>
        <p:nvPicPr>
          <p:cNvPr id="3" name="Imagen 2">
            <a:extLst>
              <a:ext uri="{FF2B5EF4-FFF2-40B4-BE49-F238E27FC236}">
                <a16:creationId xmlns:a16="http://schemas.microsoft.com/office/drawing/2014/main" id="{A3D1DC19-50BC-8C0A-1D23-7B9AD3B33947}"/>
              </a:ext>
            </a:extLst>
          </p:cNvPr>
          <p:cNvPicPr>
            <a:picLocks noChangeAspect="1"/>
          </p:cNvPicPr>
          <p:nvPr/>
        </p:nvPicPr>
        <p:blipFill>
          <a:blip r:embed="rId2"/>
          <a:stretch>
            <a:fillRect/>
          </a:stretch>
        </p:blipFill>
        <p:spPr>
          <a:xfrm>
            <a:off x="3657599" y="1828800"/>
            <a:ext cx="4876800" cy="4876800"/>
          </a:xfrm>
          <a:prstGeom prst="rect">
            <a:avLst/>
          </a:prstGeom>
        </p:spPr>
      </p:pic>
    </p:spTree>
    <p:extLst>
      <p:ext uri="{BB962C8B-B14F-4D97-AF65-F5344CB8AC3E}">
        <p14:creationId xmlns:p14="http://schemas.microsoft.com/office/powerpoint/2010/main" val="2590315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DB66F89-73A7-0D7D-DCBA-FD4D9AD38054}"/>
              </a:ext>
            </a:extLst>
          </p:cNvPr>
          <p:cNvSpPr txBox="1"/>
          <p:nvPr/>
        </p:nvSpPr>
        <p:spPr>
          <a:xfrm>
            <a:off x="2603948" y="820853"/>
            <a:ext cx="2514600" cy="101566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algn="just"/>
            <a:r>
              <a:rPr lang="es-ES" dirty="0"/>
              <a:t>Doble clic en el programa: MySQL Workbench</a:t>
            </a:r>
            <a:endParaRPr lang="es-PE" dirty="0"/>
          </a:p>
        </p:txBody>
      </p:sp>
      <p:pic>
        <p:nvPicPr>
          <p:cNvPr id="3" name="Gráfico 2" descr="Mano con dedo índice apuntando a la derecha con relleno sólido">
            <a:extLst>
              <a:ext uri="{FF2B5EF4-FFF2-40B4-BE49-F238E27FC236}">
                <a16:creationId xmlns:a16="http://schemas.microsoft.com/office/drawing/2014/main" id="{AA078F2C-2FB6-430B-80DA-91520F97A3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1600200" y="934693"/>
            <a:ext cx="1035560" cy="914400"/>
          </a:xfrm>
          <a:prstGeom prst="rect">
            <a:avLst/>
          </a:prstGeom>
        </p:spPr>
      </p:pic>
      <p:pic>
        <p:nvPicPr>
          <p:cNvPr id="7" name="Imagen 6">
            <a:extLst>
              <a:ext uri="{FF2B5EF4-FFF2-40B4-BE49-F238E27FC236}">
                <a16:creationId xmlns:a16="http://schemas.microsoft.com/office/drawing/2014/main" id="{3C0C5150-621C-C077-6CC7-24719324E11A}"/>
              </a:ext>
            </a:extLst>
          </p:cNvPr>
          <p:cNvPicPr>
            <a:picLocks noChangeAspect="1"/>
          </p:cNvPicPr>
          <p:nvPr/>
        </p:nvPicPr>
        <p:blipFill>
          <a:blip r:embed="rId4"/>
          <a:stretch>
            <a:fillRect/>
          </a:stretch>
        </p:blipFill>
        <p:spPr>
          <a:xfrm>
            <a:off x="228600" y="152400"/>
            <a:ext cx="1371600" cy="16841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Imagen 8">
            <a:extLst>
              <a:ext uri="{FF2B5EF4-FFF2-40B4-BE49-F238E27FC236}">
                <a16:creationId xmlns:a16="http://schemas.microsoft.com/office/drawing/2014/main" id="{5DE666B0-6426-B447-CCD9-8DA0B4FF26A3}"/>
              </a:ext>
            </a:extLst>
          </p:cNvPr>
          <p:cNvPicPr>
            <a:picLocks noChangeAspect="1"/>
          </p:cNvPicPr>
          <p:nvPr/>
        </p:nvPicPr>
        <p:blipFill>
          <a:blip r:embed="rId5"/>
          <a:stretch>
            <a:fillRect/>
          </a:stretch>
        </p:blipFill>
        <p:spPr>
          <a:xfrm>
            <a:off x="230818" y="1962934"/>
            <a:ext cx="11808781" cy="47426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CuadroTexto 9">
            <a:extLst>
              <a:ext uri="{FF2B5EF4-FFF2-40B4-BE49-F238E27FC236}">
                <a16:creationId xmlns:a16="http://schemas.microsoft.com/office/drawing/2014/main" id="{C7A130A3-C42D-10CF-1709-F40B2B0F2B49}"/>
              </a:ext>
            </a:extLst>
          </p:cNvPr>
          <p:cNvSpPr txBox="1"/>
          <p:nvPr/>
        </p:nvSpPr>
        <p:spPr>
          <a:xfrm>
            <a:off x="6443542" y="1762879"/>
            <a:ext cx="3919658" cy="4001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r>
              <a:rPr lang="es-ES" dirty="0"/>
              <a:t>Programa MySQL WorkBench</a:t>
            </a:r>
            <a:endParaRPr lang="es-PE" dirty="0"/>
          </a:p>
        </p:txBody>
      </p:sp>
      <p:pic>
        <p:nvPicPr>
          <p:cNvPr id="11" name="Gráfico 10" descr="Mano con dedo índice apuntando a la derecha con relleno sólido">
            <a:extLst>
              <a:ext uri="{FF2B5EF4-FFF2-40B4-BE49-F238E27FC236}">
                <a16:creationId xmlns:a16="http://schemas.microsoft.com/office/drawing/2014/main" id="{BE45B2AD-AA28-A852-089A-1780B8BE4C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5502020" y="1544073"/>
            <a:ext cx="1035560" cy="914400"/>
          </a:xfrm>
          <a:prstGeom prst="rect">
            <a:avLst/>
          </a:prstGeom>
        </p:spPr>
      </p:pic>
    </p:spTree>
    <p:extLst>
      <p:ext uri="{BB962C8B-B14F-4D97-AF65-F5344CB8AC3E}">
        <p14:creationId xmlns:p14="http://schemas.microsoft.com/office/powerpoint/2010/main" val="2458290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esquinas redondeadas 5">
            <a:extLst>
              <a:ext uri="{FF2B5EF4-FFF2-40B4-BE49-F238E27FC236}">
                <a16:creationId xmlns:a16="http://schemas.microsoft.com/office/drawing/2014/main" id="{DAD7D4ED-6120-9869-CF40-55A14F89B073}"/>
              </a:ext>
            </a:extLst>
          </p:cNvPr>
          <p:cNvSpPr/>
          <p:nvPr/>
        </p:nvSpPr>
        <p:spPr>
          <a:xfrm>
            <a:off x="2133600" y="2667000"/>
            <a:ext cx="7772401"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r>
              <a:rPr lang="es-ES" sz="3200" b="1" kern="1200" dirty="0">
                <a:solidFill>
                  <a:prstClr val="white"/>
                </a:solidFill>
                <a:latin typeface="Calibri"/>
                <a:ea typeface="+mn-ea"/>
                <a:cs typeface="+mn-cs"/>
              </a:rPr>
              <a:t>Crear una conexión en MySQL Workbench</a:t>
            </a: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538916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B48BEF26-1684-6B48-BDC3-7A77D2314E02}"/>
              </a:ext>
            </a:extLst>
          </p:cNvPr>
          <p:cNvPicPr>
            <a:picLocks noChangeAspect="1"/>
          </p:cNvPicPr>
          <p:nvPr/>
        </p:nvPicPr>
        <p:blipFill>
          <a:blip r:embed="rId2"/>
          <a:stretch>
            <a:fillRect/>
          </a:stretch>
        </p:blipFill>
        <p:spPr>
          <a:xfrm>
            <a:off x="131660" y="152400"/>
            <a:ext cx="4973000" cy="64961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CuadroTexto 9">
            <a:extLst>
              <a:ext uri="{FF2B5EF4-FFF2-40B4-BE49-F238E27FC236}">
                <a16:creationId xmlns:a16="http://schemas.microsoft.com/office/drawing/2014/main" id="{15F28A21-2C04-A285-8016-4F318477BD93}"/>
              </a:ext>
            </a:extLst>
          </p:cNvPr>
          <p:cNvSpPr txBox="1"/>
          <p:nvPr/>
        </p:nvSpPr>
        <p:spPr>
          <a:xfrm>
            <a:off x="1371600" y="5695890"/>
            <a:ext cx="2819400" cy="4001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r>
              <a:rPr lang="es-ES" dirty="0"/>
              <a:t>Clic en el botón: +</a:t>
            </a:r>
            <a:endParaRPr lang="es-PE" dirty="0"/>
          </a:p>
        </p:txBody>
      </p:sp>
      <p:pic>
        <p:nvPicPr>
          <p:cNvPr id="11" name="Gráfico 10" descr="Mano con dedo índice apuntando a la derecha con relleno sólido">
            <a:extLst>
              <a:ext uri="{FF2B5EF4-FFF2-40B4-BE49-F238E27FC236}">
                <a16:creationId xmlns:a16="http://schemas.microsoft.com/office/drawing/2014/main" id="{6E29256E-E144-6AF6-D283-703D0E5E0D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3978020" y="5273420"/>
            <a:ext cx="1035560" cy="914400"/>
          </a:xfrm>
          <a:prstGeom prst="rect">
            <a:avLst/>
          </a:prstGeom>
        </p:spPr>
      </p:pic>
      <p:pic>
        <p:nvPicPr>
          <p:cNvPr id="13" name="Imagen 12">
            <a:extLst>
              <a:ext uri="{FF2B5EF4-FFF2-40B4-BE49-F238E27FC236}">
                <a16:creationId xmlns:a16="http://schemas.microsoft.com/office/drawing/2014/main" id="{66E99FAA-AFB0-B24F-24B2-C5967333170E}"/>
              </a:ext>
            </a:extLst>
          </p:cNvPr>
          <p:cNvPicPr>
            <a:picLocks noChangeAspect="1"/>
          </p:cNvPicPr>
          <p:nvPr/>
        </p:nvPicPr>
        <p:blipFill>
          <a:blip r:embed="rId5"/>
          <a:stretch>
            <a:fillRect/>
          </a:stretch>
        </p:blipFill>
        <p:spPr>
          <a:xfrm>
            <a:off x="5312071" y="2214870"/>
            <a:ext cx="6651329" cy="41718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CuadroTexto 13">
            <a:extLst>
              <a:ext uri="{FF2B5EF4-FFF2-40B4-BE49-F238E27FC236}">
                <a16:creationId xmlns:a16="http://schemas.microsoft.com/office/drawing/2014/main" id="{81556407-3C20-D761-AB9E-2A151C6443AF}"/>
              </a:ext>
            </a:extLst>
          </p:cNvPr>
          <p:cNvSpPr txBox="1"/>
          <p:nvPr/>
        </p:nvSpPr>
        <p:spPr>
          <a:xfrm>
            <a:off x="5638800" y="838200"/>
            <a:ext cx="3222329" cy="70788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r>
              <a:rPr lang="es-ES" dirty="0"/>
              <a:t>Se muestra un cuadro de diálogo</a:t>
            </a:r>
            <a:endParaRPr lang="es-PE" dirty="0"/>
          </a:p>
        </p:txBody>
      </p:sp>
      <p:pic>
        <p:nvPicPr>
          <p:cNvPr id="15" name="Gráfico 14" descr="Mano con dedo índice apuntando a la derecha con relleno sólido">
            <a:extLst>
              <a:ext uri="{FF2B5EF4-FFF2-40B4-BE49-F238E27FC236}">
                <a16:creationId xmlns:a16="http://schemas.microsoft.com/office/drawing/2014/main" id="{5A4CDF95-558F-F29D-43BE-C10DAD58F3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6732184" y="1606666"/>
            <a:ext cx="1035560" cy="914400"/>
          </a:xfrm>
          <a:prstGeom prst="rect">
            <a:avLst/>
          </a:prstGeom>
        </p:spPr>
      </p:pic>
    </p:spTree>
    <p:extLst>
      <p:ext uri="{BB962C8B-B14F-4D97-AF65-F5344CB8AC3E}">
        <p14:creationId xmlns:p14="http://schemas.microsoft.com/office/powerpoint/2010/main" val="2772521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0968FD77-ED97-88E8-0ED4-C1841F3D2084}"/>
              </a:ext>
            </a:extLst>
          </p:cNvPr>
          <p:cNvPicPr>
            <a:picLocks noChangeAspect="1"/>
          </p:cNvPicPr>
          <p:nvPr/>
        </p:nvPicPr>
        <p:blipFill>
          <a:blip r:embed="rId2"/>
          <a:stretch>
            <a:fillRect/>
          </a:stretch>
        </p:blipFill>
        <p:spPr>
          <a:xfrm>
            <a:off x="1552575" y="1009493"/>
            <a:ext cx="9086850" cy="56995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CuadroTexto 7">
            <a:extLst>
              <a:ext uri="{FF2B5EF4-FFF2-40B4-BE49-F238E27FC236}">
                <a16:creationId xmlns:a16="http://schemas.microsoft.com/office/drawing/2014/main" id="{8D54391D-1E3B-4383-E28A-9D028018395F}"/>
              </a:ext>
            </a:extLst>
          </p:cNvPr>
          <p:cNvSpPr txBox="1"/>
          <p:nvPr/>
        </p:nvSpPr>
        <p:spPr>
          <a:xfrm>
            <a:off x="4191000" y="1371600"/>
            <a:ext cx="2667000" cy="4001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r>
              <a:rPr lang="es-ES" dirty="0"/>
              <a:t>Nombre: </a:t>
            </a:r>
            <a:r>
              <a:rPr lang="es-ES" dirty="0" err="1"/>
              <a:t>conexion</a:t>
            </a:r>
            <a:endParaRPr lang="es-PE" dirty="0"/>
          </a:p>
        </p:txBody>
      </p:sp>
      <p:pic>
        <p:nvPicPr>
          <p:cNvPr id="9" name="Gráfico 8" descr="Mano con dedo índice apuntando a la derecha con relleno sólido">
            <a:extLst>
              <a:ext uri="{FF2B5EF4-FFF2-40B4-BE49-F238E27FC236}">
                <a16:creationId xmlns:a16="http://schemas.microsoft.com/office/drawing/2014/main" id="{30F4BF7E-1633-0EB1-698E-AEE18DE0A8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3505200" y="1295400"/>
            <a:ext cx="690373" cy="609600"/>
          </a:xfrm>
          <a:prstGeom prst="rect">
            <a:avLst/>
          </a:prstGeom>
        </p:spPr>
      </p:pic>
      <p:sp>
        <p:nvSpPr>
          <p:cNvPr id="10" name="CuadroTexto 9">
            <a:extLst>
              <a:ext uri="{FF2B5EF4-FFF2-40B4-BE49-F238E27FC236}">
                <a16:creationId xmlns:a16="http://schemas.microsoft.com/office/drawing/2014/main" id="{3717476D-2272-8D18-2823-6569BDBB659F}"/>
              </a:ext>
            </a:extLst>
          </p:cNvPr>
          <p:cNvSpPr txBox="1"/>
          <p:nvPr/>
        </p:nvSpPr>
        <p:spPr>
          <a:xfrm>
            <a:off x="4038600" y="2819400"/>
            <a:ext cx="2667000" cy="4001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r>
              <a:rPr lang="es-ES" dirty="0"/>
              <a:t>Username: admin</a:t>
            </a:r>
            <a:endParaRPr lang="es-PE" dirty="0"/>
          </a:p>
        </p:txBody>
      </p:sp>
      <p:pic>
        <p:nvPicPr>
          <p:cNvPr id="11" name="Gráfico 10" descr="Mano con dedo índice apuntando a la derecha con relleno sólido">
            <a:extLst>
              <a:ext uri="{FF2B5EF4-FFF2-40B4-BE49-F238E27FC236}">
                <a16:creationId xmlns:a16="http://schemas.microsoft.com/office/drawing/2014/main" id="{0456EC8D-827E-1890-932B-57C81F1770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3352800" y="2743200"/>
            <a:ext cx="690373" cy="609600"/>
          </a:xfrm>
          <a:prstGeom prst="rect">
            <a:avLst/>
          </a:prstGeom>
        </p:spPr>
      </p:pic>
    </p:spTree>
    <p:extLst>
      <p:ext uri="{BB962C8B-B14F-4D97-AF65-F5344CB8AC3E}">
        <p14:creationId xmlns:p14="http://schemas.microsoft.com/office/powerpoint/2010/main" val="3492008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AEB9F21-725E-B1E0-67B9-7289EBB7EF44}"/>
              </a:ext>
            </a:extLst>
          </p:cNvPr>
          <p:cNvPicPr>
            <a:picLocks noChangeAspect="1"/>
          </p:cNvPicPr>
          <p:nvPr/>
        </p:nvPicPr>
        <p:blipFill>
          <a:blip r:embed="rId2"/>
          <a:stretch>
            <a:fillRect/>
          </a:stretch>
        </p:blipFill>
        <p:spPr>
          <a:xfrm>
            <a:off x="152400" y="57090"/>
            <a:ext cx="7086600" cy="44449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CuadroTexto 7">
            <a:extLst>
              <a:ext uri="{FF2B5EF4-FFF2-40B4-BE49-F238E27FC236}">
                <a16:creationId xmlns:a16="http://schemas.microsoft.com/office/drawing/2014/main" id="{4A38BB78-D6D7-CF46-AD36-2293A7E031B6}"/>
              </a:ext>
            </a:extLst>
          </p:cNvPr>
          <p:cNvSpPr txBox="1"/>
          <p:nvPr/>
        </p:nvSpPr>
        <p:spPr>
          <a:xfrm>
            <a:off x="190500" y="2571690"/>
            <a:ext cx="3924300" cy="4001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r>
              <a:rPr lang="es-ES" dirty="0"/>
              <a:t>Clic en el botón: Store in Vault</a:t>
            </a:r>
            <a:endParaRPr lang="es-PE" dirty="0"/>
          </a:p>
        </p:txBody>
      </p:sp>
      <p:pic>
        <p:nvPicPr>
          <p:cNvPr id="9" name="Gráfico 8" descr="Mano con dedo índice apuntando a la derecha con relleno sólido">
            <a:extLst>
              <a:ext uri="{FF2B5EF4-FFF2-40B4-BE49-F238E27FC236}">
                <a16:creationId xmlns:a16="http://schemas.microsoft.com/office/drawing/2014/main" id="{D9F22544-6449-EFCA-A515-CBA03D7B6B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1417471" y="2087729"/>
            <a:ext cx="518446" cy="457788"/>
          </a:xfrm>
          <a:prstGeom prst="rect">
            <a:avLst/>
          </a:prstGeom>
        </p:spPr>
      </p:pic>
      <p:pic>
        <p:nvPicPr>
          <p:cNvPr id="11" name="Imagen 10">
            <a:extLst>
              <a:ext uri="{FF2B5EF4-FFF2-40B4-BE49-F238E27FC236}">
                <a16:creationId xmlns:a16="http://schemas.microsoft.com/office/drawing/2014/main" id="{38556A63-5D2F-81F3-E977-83DD4F64BF1A}"/>
              </a:ext>
            </a:extLst>
          </p:cNvPr>
          <p:cNvPicPr>
            <a:picLocks noChangeAspect="1"/>
          </p:cNvPicPr>
          <p:nvPr/>
        </p:nvPicPr>
        <p:blipFill>
          <a:blip r:embed="rId5"/>
          <a:stretch>
            <a:fillRect/>
          </a:stretch>
        </p:blipFill>
        <p:spPr>
          <a:xfrm>
            <a:off x="7189341" y="4419600"/>
            <a:ext cx="4850259" cy="22962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Gráfico 11" descr="Mano con dedo índice apuntando a la derecha con relleno sólido">
            <a:extLst>
              <a:ext uri="{FF2B5EF4-FFF2-40B4-BE49-F238E27FC236}">
                <a16:creationId xmlns:a16="http://schemas.microsoft.com/office/drawing/2014/main" id="{22AE0313-3462-D6E8-B661-7108482AE0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5800" y="5791200"/>
            <a:ext cx="690373" cy="609600"/>
          </a:xfrm>
          <a:prstGeom prst="rect">
            <a:avLst/>
          </a:prstGeom>
        </p:spPr>
      </p:pic>
      <p:sp>
        <p:nvSpPr>
          <p:cNvPr id="13" name="CuadroTexto 12">
            <a:extLst>
              <a:ext uri="{FF2B5EF4-FFF2-40B4-BE49-F238E27FC236}">
                <a16:creationId xmlns:a16="http://schemas.microsoft.com/office/drawing/2014/main" id="{A6CBBE46-BF01-F176-9CA9-29D2A51CC01D}"/>
              </a:ext>
            </a:extLst>
          </p:cNvPr>
          <p:cNvSpPr txBox="1"/>
          <p:nvPr/>
        </p:nvSpPr>
        <p:spPr>
          <a:xfrm>
            <a:off x="6155186" y="5924490"/>
            <a:ext cx="2150614" cy="4001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r>
              <a:rPr lang="es-ES" dirty="0"/>
              <a:t>Digitar la clave</a:t>
            </a:r>
            <a:endParaRPr lang="es-PE" dirty="0"/>
          </a:p>
        </p:txBody>
      </p:sp>
    </p:spTree>
    <p:extLst>
      <p:ext uri="{BB962C8B-B14F-4D97-AF65-F5344CB8AC3E}">
        <p14:creationId xmlns:p14="http://schemas.microsoft.com/office/powerpoint/2010/main" val="3499405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DB66F89-73A7-0D7D-DCBA-FD4D9AD38054}"/>
              </a:ext>
            </a:extLst>
          </p:cNvPr>
          <p:cNvSpPr txBox="1"/>
          <p:nvPr/>
        </p:nvSpPr>
        <p:spPr>
          <a:xfrm>
            <a:off x="1219200" y="2921168"/>
            <a:ext cx="4267200" cy="101566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r>
              <a:rPr lang="es-ES" dirty="0"/>
              <a:t>La clave es: 123456, pero en su pc, la clave dependerá de la instalación de MySQL</a:t>
            </a:r>
            <a:endParaRPr lang="es-PE" dirty="0"/>
          </a:p>
        </p:txBody>
      </p:sp>
      <p:pic>
        <p:nvPicPr>
          <p:cNvPr id="7" name="Imagen 6">
            <a:extLst>
              <a:ext uri="{FF2B5EF4-FFF2-40B4-BE49-F238E27FC236}">
                <a16:creationId xmlns:a16="http://schemas.microsoft.com/office/drawing/2014/main" id="{86593E88-B7AF-610B-D10A-52EC112F5463}"/>
              </a:ext>
            </a:extLst>
          </p:cNvPr>
          <p:cNvPicPr>
            <a:picLocks noChangeAspect="1"/>
          </p:cNvPicPr>
          <p:nvPr/>
        </p:nvPicPr>
        <p:blipFill>
          <a:blip r:embed="rId2"/>
          <a:stretch>
            <a:fillRect/>
          </a:stretch>
        </p:blipFill>
        <p:spPr>
          <a:xfrm>
            <a:off x="228600" y="152400"/>
            <a:ext cx="5257800" cy="248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Gráfico 7" descr="Mano con dedo índice apuntando a la derecha con relleno sólido">
            <a:extLst>
              <a:ext uri="{FF2B5EF4-FFF2-40B4-BE49-F238E27FC236}">
                <a16:creationId xmlns:a16="http://schemas.microsoft.com/office/drawing/2014/main" id="{A83F031F-B8CE-68B1-82DE-41ABECEA0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2796920" y="1996820"/>
            <a:ext cx="1035560" cy="914400"/>
          </a:xfrm>
          <a:prstGeom prst="rect">
            <a:avLst/>
          </a:prstGeom>
        </p:spPr>
      </p:pic>
      <p:pic>
        <p:nvPicPr>
          <p:cNvPr id="9" name="Gráfico 8" descr="Mano con dedo índice apuntando a la derecha con relleno sólido">
            <a:extLst>
              <a:ext uri="{FF2B5EF4-FFF2-40B4-BE49-F238E27FC236}">
                <a16:creationId xmlns:a16="http://schemas.microsoft.com/office/drawing/2014/main" id="{5B80C201-7A30-D5D0-0F78-B666C69F0F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244677" y="1963175"/>
            <a:ext cx="555882" cy="490844"/>
          </a:xfrm>
          <a:prstGeom prst="rect">
            <a:avLst/>
          </a:prstGeom>
        </p:spPr>
      </p:pic>
      <p:sp>
        <p:nvSpPr>
          <p:cNvPr id="10" name="CuadroTexto 9">
            <a:extLst>
              <a:ext uri="{FF2B5EF4-FFF2-40B4-BE49-F238E27FC236}">
                <a16:creationId xmlns:a16="http://schemas.microsoft.com/office/drawing/2014/main" id="{92D70319-CB70-0084-8054-4F5B75233DDF}"/>
              </a:ext>
            </a:extLst>
          </p:cNvPr>
          <p:cNvSpPr txBox="1"/>
          <p:nvPr/>
        </p:nvSpPr>
        <p:spPr>
          <a:xfrm>
            <a:off x="4800600" y="1981200"/>
            <a:ext cx="2971800" cy="4001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r>
              <a:rPr lang="es-ES" dirty="0"/>
              <a:t>Clic en el botón: OK</a:t>
            </a:r>
            <a:endParaRPr lang="es-PE" dirty="0"/>
          </a:p>
        </p:txBody>
      </p:sp>
      <p:pic>
        <p:nvPicPr>
          <p:cNvPr id="12" name="Imagen 11">
            <a:extLst>
              <a:ext uri="{FF2B5EF4-FFF2-40B4-BE49-F238E27FC236}">
                <a16:creationId xmlns:a16="http://schemas.microsoft.com/office/drawing/2014/main" id="{E7FB8B6E-D0CF-4464-C0AB-94CC8A9B2FD2}"/>
              </a:ext>
            </a:extLst>
          </p:cNvPr>
          <p:cNvPicPr>
            <a:picLocks noChangeAspect="1"/>
          </p:cNvPicPr>
          <p:nvPr/>
        </p:nvPicPr>
        <p:blipFill>
          <a:blip r:embed="rId5"/>
          <a:stretch>
            <a:fillRect/>
          </a:stretch>
        </p:blipFill>
        <p:spPr>
          <a:xfrm>
            <a:off x="5638800" y="2667000"/>
            <a:ext cx="6438825" cy="4038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Gráfico 12" descr="Mano con dedo índice apuntando a la derecha con relleno sólido">
            <a:extLst>
              <a:ext uri="{FF2B5EF4-FFF2-40B4-BE49-F238E27FC236}">
                <a16:creationId xmlns:a16="http://schemas.microsoft.com/office/drawing/2014/main" id="{EF295CEC-EB80-F7F4-A123-E0A1B5A096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9872418" y="5755387"/>
            <a:ext cx="690373" cy="609600"/>
          </a:xfrm>
          <a:prstGeom prst="rect">
            <a:avLst/>
          </a:prstGeom>
        </p:spPr>
      </p:pic>
      <p:sp>
        <p:nvSpPr>
          <p:cNvPr id="14" name="CuadroTexto 13">
            <a:extLst>
              <a:ext uri="{FF2B5EF4-FFF2-40B4-BE49-F238E27FC236}">
                <a16:creationId xmlns:a16="http://schemas.microsoft.com/office/drawing/2014/main" id="{D935687B-8E04-A76E-3579-4FA8CD0C0698}"/>
              </a:ext>
            </a:extLst>
          </p:cNvPr>
          <p:cNvSpPr txBox="1"/>
          <p:nvPr/>
        </p:nvSpPr>
        <p:spPr>
          <a:xfrm>
            <a:off x="7450586" y="5638800"/>
            <a:ext cx="2531614" cy="70788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r>
              <a:rPr lang="es-ES" dirty="0"/>
              <a:t>Clic en el botón: Test Connection</a:t>
            </a:r>
            <a:endParaRPr lang="es-PE" dirty="0"/>
          </a:p>
        </p:txBody>
      </p:sp>
    </p:spTree>
    <p:extLst>
      <p:ext uri="{BB962C8B-B14F-4D97-AF65-F5344CB8AC3E}">
        <p14:creationId xmlns:p14="http://schemas.microsoft.com/office/powerpoint/2010/main" val="3672846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17762BB-D97B-026C-F180-9E66DD584D51}"/>
              </a:ext>
            </a:extLst>
          </p:cNvPr>
          <p:cNvPicPr>
            <a:picLocks noChangeAspect="1"/>
          </p:cNvPicPr>
          <p:nvPr/>
        </p:nvPicPr>
        <p:blipFill>
          <a:blip r:embed="rId2"/>
          <a:stretch>
            <a:fillRect/>
          </a:stretch>
        </p:blipFill>
        <p:spPr>
          <a:xfrm>
            <a:off x="2309226" y="1066800"/>
            <a:ext cx="3886200" cy="31354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CuadroTexto 7">
            <a:extLst>
              <a:ext uri="{FF2B5EF4-FFF2-40B4-BE49-F238E27FC236}">
                <a16:creationId xmlns:a16="http://schemas.microsoft.com/office/drawing/2014/main" id="{6B873C46-6BBA-3F32-18B8-2EA3369C5003}"/>
              </a:ext>
            </a:extLst>
          </p:cNvPr>
          <p:cNvSpPr txBox="1"/>
          <p:nvPr/>
        </p:nvSpPr>
        <p:spPr>
          <a:xfrm>
            <a:off x="3071226" y="5029200"/>
            <a:ext cx="2438400" cy="70788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r>
              <a:rPr lang="es-ES" dirty="0"/>
              <a:t>Clic en el botón: Continue Anyway</a:t>
            </a:r>
            <a:endParaRPr lang="es-PE" dirty="0"/>
          </a:p>
        </p:txBody>
      </p:sp>
      <p:pic>
        <p:nvPicPr>
          <p:cNvPr id="9" name="Gráfico 8" descr="Mano con dedo índice apuntando a la derecha con relleno sólido">
            <a:extLst>
              <a:ext uri="{FF2B5EF4-FFF2-40B4-BE49-F238E27FC236}">
                <a16:creationId xmlns:a16="http://schemas.microsoft.com/office/drawing/2014/main" id="{96A387D1-F822-78DA-77D8-A2A0C5A67E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3772646" y="4099180"/>
            <a:ext cx="1035560" cy="914400"/>
          </a:xfrm>
          <a:prstGeom prst="rect">
            <a:avLst/>
          </a:prstGeom>
        </p:spPr>
      </p:pic>
      <p:pic>
        <p:nvPicPr>
          <p:cNvPr id="11" name="Imagen 10">
            <a:extLst>
              <a:ext uri="{FF2B5EF4-FFF2-40B4-BE49-F238E27FC236}">
                <a16:creationId xmlns:a16="http://schemas.microsoft.com/office/drawing/2014/main" id="{78968EFF-8CCC-6EA8-574C-F9C47CF448A4}"/>
              </a:ext>
            </a:extLst>
          </p:cNvPr>
          <p:cNvPicPr>
            <a:picLocks noChangeAspect="1"/>
          </p:cNvPicPr>
          <p:nvPr/>
        </p:nvPicPr>
        <p:blipFill>
          <a:blip r:embed="rId5"/>
          <a:stretch>
            <a:fillRect/>
          </a:stretch>
        </p:blipFill>
        <p:spPr>
          <a:xfrm>
            <a:off x="6400800" y="2438400"/>
            <a:ext cx="3909428" cy="2819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Gráfico 12" descr="Mano con dedo índice apuntando a la derecha con relleno sólido">
            <a:extLst>
              <a:ext uri="{FF2B5EF4-FFF2-40B4-BE49-F238E27FC236}">
                <a16:creationId xmlns:a16="http://schemas.microsoft.com/office/drawing/2014/main" id="{F2E22A36-D870-EBBB-1072-92A2FD97ED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9335248" y="5134740"/>
            <a:ext cx="1035560" cy="914400"/>
          </a:xfrm>
          <a:prstGeom prst="rect">
            <a:avLst/>
          </a:prstGeom>
        </p:spPr>
      </p:pic>
      <p:sp>
        <p:nvSpPr>
          <p:cNvPr id="14" name="CuadroTexto 13">
            <a:extLst>
              <a:ext uri="{FF2B5EF4-FFF2-40B4-BE49-F238E27FC236}">
                <a16:creationId xmlns:a16="http://schemas.microsoft.com/office/drawing/2014/main" id="{AEBF0401-1D2E-5662-A354-379B22ECAB47}"/>
              </a:ext>
            </a:extLst>
          </p:cNvPr>
          <p:cNvSpPr txBox="1"/>
          <p:nvPr/>
        </p:nvSpPr>
        <p:spPr>
          <a:xfrm>
            <a:off x="6652626" y="5483705"/>
            <a:ext cx="2819400" cy="4001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r>
              <a:rPr lang="es-ES" dirty="0"/>
              <a:t>Clic en el botón: OK</a:t>
            </a:r>
            <a:endParaRPr lang="es-PE" dirty="0"/>
          </a:p>
        </p:txBody>
      </p:sp>
    </p:spTree>
    <p:extLst>
      <p:ext uri="{BB962C8B-B14F-4D97-AF65-F5344CB8AC3E}">
        <p14:creationId xmlns:p14="http://schemas.microsoft.com/office/powerpoint/2010/main" val="1575689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2D5F86E9-BC3C-812C-0E57-F62EA202C160}"/>
              </a:ext>
            </a:extLst>
          </p:cNvPr>
          <p:cNvPicPr>
            <a:picLocks noChangeAspect="1"/>
          </p:cNvPicPr>
          <p:nvPr/>
        </p:nvPicPr>
        <p:blipFill>
          <a:blip r:embed="rId2"/>
          <a:stretch>
            <a:fillRect/>
          </a:stretch>
        </p:blipFill>
        <p:spPr>
          <a:xfrm>
            <a:off x="228600" y="90381"/>
            <a:ext cx="6858000" cy="43015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CuadroTexto 7">
            <a:extLst>
              <a:ext uri="{FF2B5EF4-FFF2-40B4-BE49-F238E27FC236}">
                <a16:creationId xmlns:a16="http://schemas.microsoft.com/office/drawing/2014/main" id="{A713D34C-9F7C-6E0A-1C87-45597030DAA8}"/>
              </a:ext>
            </a:extLst>
          </p:cNvPr>
          <p:cNvSpPr txBox="1"/>
          <p:nvPr/>
        </p:nvSpPr>
        <p:spPr>
          <a:xfrm>
            <a:off x="3693111" y="4582246"/>
            <a:ext cx="2743200" cy="4001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r>
              <a:rPr lang="es-ES" dirty="0"/>
              <a:t>Clic en el botón: Ok</a:t>
            </a:r>
            <a:endParaRPr lang="es-PE" dirty="0"/>
          </a:p>
        </p:txBody>
      </p:sp>
      <p:pic>
        <p:nvPicPr>
          <p:cNvPr id="9" name="Gráfico 8" descr="Mano con dedo índice apuntando a la derecha con relleno sólido">
            <a:extLst>
              <a:ext uri="{FF2B5EF4-FFF2-40B4-BE49-F238E27FC236}">
                <a16:creationId xmlns:a16="http://schemas.microsoft.com/office/drawing/2014/main" id="{FCFC3D15-35A9-26D6-33CD-78A8F75763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6224070" y="4325102"/>
            <a:ext cx="1035560" cy="914400"/>
          </a:xfrm>
          <a:prstGeom prst="rect">
            <a:avLst/>
          </a:prstGeom>
        </p:spPr>
      </p:pic>
      <p:pic>
        <p:nvPicPr>
          <p:cNvPr id="11" name="Imagen 10">
            <a:extLst>
              <a:ext uri="{FF2B5EF4-FFF2-40B4-BE49-F238E27FC236}">
                <a16:creationId xmlns:a16="http://schemas.microsoft.com/office/drawing/2014/main" id="{B1980FD0-1E57-F51A-3261-83A0CFCDC413}"/>
              </a:ext>
            </a:extLst>
          </p:cNvPr>
          <p:cNvPicPr>
            <a:picLocks noChangeAspect="1"/>
          </p:cNvPicPr>
          <p:nvPr/>
        </p:nvPicPr>
        <p:blipFill>
          <a:blip r:embed="rId5"/>
          <a:stretch>
            <a:fillRect/>
          </a:stretch>
        </p:blipFill>
        <p:spPr>
          <a:xfrm>
            <a:off x="7239000" y="988624"/>
            <a:ext cx="3565843" cy="57169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CuadroTexto 11">
            <a:extLst>
              <a:ext uri="{FF2B5EF4-FFF2-40B4-BE49-F238E27FC236}">
                <a16:creationId xmlns:a16="http://schemas.microsoft.com/office/drawing/2014/main" id="{8620A066-7D90-37EA-57B7-1E6E6F28BAEB}"/>
              </a:ext>
            </a:extLst>
          </p:cNvPr>
          <p:cNvSpPr txBox="1"/>
          <p:nvPr/>
        </p:nvSpPr>
        <p:spPr>
          <a:xfrm>
            <a:off x="9372600" y="6305490"/>
            <a:ext cx="2465403" cy="4001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r>
              <a:rPr lang="es-ES" dirty="0"/>
              <a:t>Clic en: Conexion</a:t>
            </a:r>
            <a:endParaRPr lang="es-PE" dirty="0"/>
          </a:p>
        </p:txBody>
      </p:sp>
      <p:pic>
        <p:nvPicPr>
          <p:cNvPr id="13" name="Gráfico 12" descr="Mano con dedo índice apuntando a la derecha con relleno sólido">
            <a:extLst>
              <a:ext uri="{FF2B5EF4-FFF2-40B4-BE49-F238E27FC236}">
                <a16:creationId xmlns:a16="http://schemas.microsoft.com/office/drawing/2014/main" id="{5F862D33-1152-115A-8D29-90D6C94163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9067800" y="5412176"/>
            <a:ext cx="1035560" cy="914400"/>
          </a:xfrm>
          <a:prstGeom prst="rect">
            <a:avLst/>
          </a:prstGeom>
        </p:spPr>
      </p:pic>
    </p:spTree>
    <p:extLst>
      <p:ext uri="{BB962C8B-B14F-4D97-AF65-F5344CB8AC3E}">
        <p14:creationId xmlns:p14="http://schemas.microsoft.com/office/powerpoint/2010/main" val="29646994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FAF47BCC-32BF-B235-524C-AE5769BC44AE}"/>
              </a:ext>
            </a:extLst>
          </p:cNvPr>
          <p:cNvPicPr>
            <a:picLocks noChangeAspect="1"/>
          </p:cNvPicPr>
          <p:nvPr/>
        </p:nvPicPr>
        <p:blipFill>
          <a:blip r:embed="rId2"/>
          <a:stretch>
            <a:fillRect/>
          </a:stretch>
        </p:blipFill>
        <p:spPr>
          <a:xfrm>
            <a:off x="147633" y="227666"/>
            <a:ext cx="8767767" cy="64017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CuadroTexto 7">
            <a:extLst>
              <a:ext uri="{FF2B5EF4-FFF2-40B4-BE49-F238E27FC236}">
                <a16:creationId xmlns:a16="http://schemas.microsoft.com/office/drawing/2014/main" id="{3327AF93-49C3-FB79-6C3E-9CD727CA6F76}"/>
              </a:ext>
            </a:extLst>
          </p:cNvPr>
          <p:cNvSpPr txBox="1"/>
          <p:nvPr/>
        </p:nvSpPr>
        <p:spPr>
          <a:xfrm>
            <a:off x="7086600" y="3124200"/>
            <a:ext cx="3810000" cy="70788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r>
              <a:rPr lang="es-ES" dirty="0"/>
              <a:t>Entorno grafico del programa MySQL Workbench</a:t>
            </a:r>
            <a:endParaRPr lang="es-PE" dirty="0"/>
          </a:p>
        </p:txBody>
      </p:sp>
      <p:pic>
        <p:nvPicPr>
          <p:cNvPr id="9" name="Gráfico 8" descr="Mano con dedo índice apuntando a la derecha con relleno sólido">
            <a:extLst>
              <a:ext uri="{FF2B5EF4-FFF2-40B4-BE49-F238E27FC236}">
                <a16:creationId xmlns:a16="http://schemas.microsoft.com/office/drawing/2014/main" id="{67F25778-B32B-E820-0E85-745A1AFD0F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956040" y="2286000"/>
            <a:ext cx="1035560" cy="914400"/>
          </a:xfrm>
          <a:prstGeom prst="rect">
            <a:avLst/>
          </a:prstGeom>
        </p:spPr>
      </p:pic>
    </p:spTree>
    <p:extLst>
      <p:ext uri="{BB962C8B-B14F-4D97-AF65-F5344CB8AC3E}">
        <p14:creationId xmlns:p14="http://schemas.microsoft.com/office/powerpoint/2010/main" val="3031789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 y="0"/>
            <a:ext cx="3581400" cy="6857998"/>
          </a:xfrm>
          <a:prstGeom prst="rect">
            <a:avLst/>
          </a:prstGeom>
          <a:blipFill>
            <a:blip r:embed="rId2" cstate="print"/>
            <a:srcRect/>
            <a:stretch>
              <a:fillRect l="2" r="-230035"/>
            </a:stretch>
          </a:blipFill>
        </p:spPr>
        <p:txBody>
          <a:bodyPr wrap="square" lIns="0" tIns="0" rIns="0" bIns="0" rtlCol="0"/>
          <a:lstStyle/>
          <a:p>
            <a:endParaRPr/>
          </a:p>
        </p:txBody>
      </p:sp>
      <p:sp>
        <p:nvSpPr>
          <p:cNvPr id="7" name="object 2"/>
          <p:cNvSpPr/>
          <p:nvPr/>
        </p:nvSpPr>
        <p:spPr>
          <a:xfrm>
            <a:off x="8628888" y="5593079"/>
            <a:ext cx="3124200" cy="990600"/>
          </a:xfrm>
          <a:prstGeom prst="rect">
            <a:avLst/>
          </a:prstGeom>
          <a:blipFill>
            <a:blip r:embed="rId2" cstate="print"/>
            <a:srcRect/>
            <a:stretch>
              <a:fillRect l="-280486" t="-569230" r="2158" b="-23078"/>
            </a:stretch>
          </a:blipFill>
        </p:spPr>
        <p:txBody>
          <a:bodyPr wrap="square" lIns="0" tIns="0" rIns="0" bIns="0" rtlCol="0"/>
          <a:lstStyle/>
          <a:p>
            <a:endParaRPr/>
          </a:p>
        </p:txBody>
      </p:sp>
      <p:sp>
        <p:nvSpPr>
          <p:cNvPr id="13" name="Título 1">
            <a:extLst>
              <a:ext uri="{FF2B5EF4-FFF2-40B4-BE49-F238E27FC236}">
                <a16:creationId xmlns:a16="http://schemas.microsoft.com/office/drawing/2014/main" id="{57D835B4-E061-4660-A102-8D4DA17AD61E}"/>
              </a:ext>
            </a:extLst>
          </p:cNvPr>
          <p:cNvSpPr txBox="1">
            <a:spLocks/>
          </p:cNvSpPr>
          <p:nvPr/>
        </p:nvSpPr>
        <p:spPr>
          <a:xfrm>
            <a:off x="252166" y="233472"/>
            <a:ext cx="10034833" cy="5486400"/>
          </a:xfrm>
          <a:prstGeom prst="rect">
            <a:avLst/>
          </a:prstGeom>
        </p:spPr>
        <p:txBody>
          <a:bodyPr>
            <a:normAutofit fontScale="55000" lnSpcReduction="20000"/>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endParaRPr lang="es-PE" b="1" dirty="0">
              <a:solidFill>
                <a:schemeClr val="tx1"/>
              </a:solidFill>
              <a:latin typeface="Roboto" pitchFamily="2" charset="0"/>
              <a:ea typeface="Roboto" pitchFamily="2" charset="0"/>
            </a:endParaRPr>
          </a:p>
          <a:p>
            <a:r>
              <a:rPr lang="es-PE" b="1" dirty="0">
                <a:solidFill>
                  <a:schemeClr val="tx1"/>
                </a:solidFill>
                <a:latin typeface="Roboto" pitchFamily="2" charset="0"/>
                <a:ea typeface="Roboto" pitchFamily="2" charset="0"/>
              </a:rPr>
              <a:t>EXPOSITOR:</a:t>
            </a:r>
            <a:br>
              <a:rPr lang="es-PE" b="1" dirty="0">
                <a:solidFill>
                  <a:schemeClr val="tx1"/>
                </a:solidFill>
                <a:latin typeface="Roboto" pitchFamily="2" charset="0"/>
                <a:ea typeface="Roboto" pitchFamily="2" charset="0"/>
              </a:rPr>
            </a:br>
            <a:br>
              <a:rPr lang="es-PE" b="1" dirty="0">
                <a:solidFill>
                  <a:schemeClr val="tx1"/>
                </a:solidFill>
                <a:latin typeface="Roboto" pitchFamily="2" charset="0"/>
                <a:ea typeface="Roboto" pitchFamily="2" charset="0"/>
              </a:rPr>
            </a:br>
            <a:br>
              <a:rPr lang="es-PE" b="1" dirty="0">
                <a:solidFill>
                  <a:schemeClr val="tx1"/>
                </a:solidFill>
                <a:latin typeface="Roboto" pitchFamily="2" charset="0"/>
                <a:ea typeface="Roboto" pitchFamily="2" charset="0"/>
              </a:rPr>
            </a:br>
            <a:r>
              <a:rPr lang="es-PE" b="1" dirty="0">
                <a:solidFill>
                  <a:schemeClr val="tx1"/>
                </a:solidFill>
                <a:latin typeface="Roboto" pitchFamily="2" charset="0"/>
                <a:ea typeface="Roboto" pitchFamily="2" charset="0"/>
              </a:rPr>
              <a:t>CONSULTOR : DANIEL FERNANDO LOZA SANTA CRUZ</a:t>
            </a:r>
          </a:p>
          <a:p>
            <a:endParaRPr lang="es-PE" b="1" dirty="0">
              <a:solidFill>
                <a:schemeClr val="tx1"/>
              </a:solidFill>
              <a:latin typeface="Roboto" pitchFamily="2" charset="0"/>
            </a:endParaRPr>
          </a:p>
          <a:p>
            <a:r>
              <a:rPr lang="es-PE" b="1" u="sng" dirty="0">
                <a:solidFill>
                  <a:schemeClr val="tx1"/>
                </a:solidFill>
                <a:latin typeface="Roboto" pitchFamily="2" charset="0"/>
              </a:rPr>
              <a:t>Correos</a:t>
            </a:r>
            <a:r>
              <a:rPr lang="es-PE" b="1" dirty="0">
                <a:solidFill>
                  <a:schemeClr val="tx1"/>
                </a:solidFill>
                <a:latin typeface="Roboto" pitchFamily="2" charset="0"/>
              </a:rPr>
              <a:t>: </a:t>
            </a:r>
          </a:p>
          <a:p>
            <a:pPr marL="685800" indent="-685800">
              <a:buFont typeface="Wingdings" panose="05000000000000000000" pitchFamily="2" charset="2"/>
              <a:buChar char="ü"/>
              <a:tabLst>
                <a:tab pos="1160463" algn="l"/>
              </a:tabLst>
            </a:pPr>
            <a:endParaRPr lang="es-PE" b="1" dirty="0">
              <a:solidFill>
                <a:schemeClr val="tx1"/>
              </a:solidFill>
              <a:latin typeface="Roboto" pitchFamily="2" charset="0"/>
            </a:endParaRPr>
          </a:p>
          <a:p>
            <a:pPr marL="685800" indent="-685800">
              <a:buFont typeface="Wingdings" panose="05000000000000000000" pitchFamily="2" charset="2"/>
              <a:buChar char="ü"/>
              <a:tabLst>
                <a:tab pos="1160463" algn="l"/>
              </a:tabLst>
            </a:pPr>
            <a:r>
              <a:rPr lang="es-ES" b="1" cap="none" dirty="0">
                <a:solidFill>
                  <a:schemeClr val="tx1"/>
                </a:solidFill>
                <a:latin typeface="Roboto" pitchFamily="2" charset="0"/>
                <a:ea typeface="Roboto" pitchFamily="2" charset="0"/>
              </a:rPr>
              <a:t>dlozas2016@gmail.com</a:t>
            </a:r>
          </a:p>
          <a:p>
            <a:pPr marL="685800" indent="-685800">
              <a:buFont typeface="Wingdings" panose="05000000000000000000" pitchFamily="2" charset="2"/>
              <a:buChar char="ü"/>
              <a:tabLst>
                <a:tab pos="1160463" algn="l"/>
              </a:tabLst>
            </a:pPr>
            <a:endParaRPr lang="es-ES" b="1" cap="none" dirty="0">
              <a:solidFill>
                <a:schemeClr val="tx1"/>
              </a:solidFill>
              <a:latin typeface="Roboto" pitchFamily="2" charset="0"/>
              <a:ea typeface="Roboto" pitchFamily="2" charset="0"/>
            </a:endParaRPr>
          </a:p>
          <a:p>
            <a:pPr marL="685800" indent="-685800">
              <a:buFont typeface="Wingdings" panose="05000000000000000000" pitchFamily="2" charset="2"/>
              <a:buChar char="ü"/>
              <a:tabLst>
                <a:tab pos="1160463" algn="l"/>
              </a:tabLst>
            </a:pPr>
            <a:r>
              <a:rPr lang="es-ES" b="1" cap="none" dirty="0">
                <a:solidFill>
                  <a:schemeClr val="tx1"/>
                </a:solidFill>
                <a:latin typeface="Roboto" pitchFamily="2" charset="0"/>
                <a:ea typeface="Roboto" pitchFamily="2" charset="0"/>
              </a:rPr>
              <a:t>dlozas2011@hotmail.com</a:t>
            </a:r>
          </a:p>
          <a:p>
            <a:pPr marL="685800" indent="-685800">
              <a:buFont typeface="Wingdings" panose="05000000000000000000" pitchFamily="2" charset="2"/>
              <a:buChar char="ü"/>
              <a:tabLst>
                <a:tab pos="1160463" algn="l"/>
              </a:tabLst>
            </a:pPr>
            <a:endParaRPr lang="es-ES" b="1" cap="none" dirty="0">
              <a:solidFill>
                <a:schemeClr val="tx1"/>
              </a:solidFill>
              <a:latin typeface="Roboto" pitchFamily="2" charset="0"/>
              <a:ea typeface="Roboto" pitchFamily="2" charset="0"/>
            </a:endParaRPr>
          </a:p>
          <a:p>
            <a:pPr marL="685800" indent="-685800">
              <a:buFont typeface="Wingdings" panose="05000000000000000000" pitchFamily="2" charset="2"/>
              <a:buChar char="ü"/>
              <a:tabLst>
                <a:tab pos="1160463" algn="l"/>
              </a:tabLst>
            </a:pPr>
            <a:r>
              <a:rPr lang="es-ES" b="1" cap="none" dirty="0">
                <a:solidFill>
                  <a:schemeClr val="tx1"/>
                </a:solidFill>
                <a:latin typeface="Roboto" pitchFamily="2" charset="0"/>
                <a:ea typeface="Roboto" pitchFamily="2" charset="0"/>
              </a:rPr>
              <a:t>lozadaniel2020@gmail.com</a:t>
            </a:r>
          </a:p>
          <a:p>
            <a:pPr marL="685800" indent="-685800">
              <a:buFont typeface="Wingdings" panose="05000000000000000000" pitchFamily="2" charset="2"/>
              <a:buChar char="ü"/>
              <a:tabLst>
                <a:tab pos="1160463" algn="l"/>
              </a:tabLst>
            </a:pPr>
            <a:endParaRPr lang="es-ES" b="1" cap="none" dirty="0">
              <a:solidFill>
                <a:schemeClr val="tx1"/>
              </a:solidFill>
              <a:latin typeface="Roboto" pitchFamily="2" charset="0"/>
              <a:ea typeface="Roboto" pitchFamily="2" charset="0"/>
            </a:endParaRPr>
          </a:p>
          <a:p>
            <a:pPr marL="685800" indent="-685800">
              <a:buFont typeface="Wingdings" panose="05000000000000000000" pitchFamily="2" charset="2"/>
              <a:buChar char="ü"/>
              <a:tabLst>
                <a:tab pos="1160463" algn="l"/>
              </a:tabLst>
            </a:pPr>
            <a:r>
              <a:rPr lang="es-ES" b="1" cap="none" dirty="0">
                <a:solidFill>
                  <a:schemeClr val="tx1"/>
                </a:solidFill>
                <a:latin typeface="Roboto" pitchFamily="2" charset="0"/>
                <a:ea typeface="Roboto" pitchFamily="2" charset="0"/>
              </a:rPr>
              <a:t>Canal de YouTube:</a:t>
            </a:r>
          </a:p>
          <a:p>
            <a:pPr marL="685800" indent="-685800">
              <a:buFont typeface="Wingdings" panose="05000000000000000000" pitchFamily="2" charset="2"/>
              <a:buChar char="ü"/>
              <a:tabLst>
                <a:tab pos="1160463" algn="l"/>
              </a:tabLst>
            </a:pPr>
            <a:endParaRPr lang="es-ES" b="1" cap="none" dirty="0">
              <a:solidFill>
                <a:schemeClr val="tx1"/>
              </a:solidFill>
              <a:latin typeface="Roboto" pitchFamily="2" charset="0"/>
              <a:ea typeface="Roboto" pitchFamily="2" charset="0"/>
            </a:endParaRPr>
          </a:p>
          <a:p>
            <a:pPr marL="685800" indent="-685800">
              <a:buFont typeface="Wingdings" panose="05000000000000000000" pitchFamily="2" charset="2"/>
              <a:buChar char="ü"/>
              <a:tabLst>
                <a:tab pos="1160463" algn="l"/>
              </a:tabLst>
            </a:pPr>
            <a:r>
              <a:rPr lang="es-ES" sz="4200" b="1" cap="none" dirty="0">
                <a:solidFill>
                  <a:srgbClr val="FF0000"/>
                </a:solidFill>
                <a:latin typeface="Roboto" pitchFamily="2" charset="0"/>
                <a:ea typeface="Roboto" pitchFamily="2" charset="0"/>
              </a:rPr>
              <a:t>https://www.youtube.com/@daniellozasantacruz</a:t>
            </a:r>
            <a:endParaRPr lang="es-ES" b="1" cap="none" dirty="0">
              <a:solidFill>
                <a:schemeClr val="tx1"/>
              </a:solidFill>
              <a:latin typeface="Roboto" pitchFamily="2" charset="0"/>
              <a:ea typeface="Roboto" pitchFamily="2" charset="0"/>
            </a:endParaRPr>
          </a:p>
        </p:txBody>
      </p:sp>
      <p:pic>
        <p:nvPicPr>
          <p:cNvPr id="14" name="Imagen 13">
            <a:extLst>
              <a:ext uri="{FF2B5EF4-FFF2-40B4-BE49-F238E27FC236}">
                <a16:creationId xmlns:a16="http://schemas.microsoft.com/office/drawing/2014/main" id="{0DBD94C0-0474-4554-BC32-F0EDE3BDA0B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411923" y="301816"/>
            <a:ext cx="1527911" cy="2197006"/>
          </a:xfrm>
          <a:prstGeom prst="rect">
            <a:avLst/>
          </a:prstGeom>
          <a:ln w="12700">
            <a:solidFill>
              <a:schemeClr val="tx1"/>
            </a:solidFill>
          </a:ln>
          <a:effectLst>
            <a:outerShdw blurRad="292100" dist="139700" dir="2700000" algn="tl" rotWithShape="0">
              <a:srgbClr val="333333">
                <a:alpha val="65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esquinas redondeadas 5">
            <a:extLst>
              <a:ext uri="{FF2B5EF4-FFF2-40B4-BE49-F238E27FC236}">
                <a16:creationId xmlns:a16="http://schemas.microsoft.com/office/drawing/2014/main" id="{E4FA3BA0-2D86-F187-AD32-B32146281C18}"/>
              </a:ext>
            </a:extLst>
          </p:cNvPr>
          <p:cNvSpPr/>
          <p:nvPr/>
        </p:nvSpPr>
        <p:spPr>
          <a:xfrm>
            <a:off x="2133600" y="990600"/>
            <a:ext cx="7772401"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r>
              <a:rPr lang="es-ES" sz="3200" b="1" kern="1200" dirty="0">
                <a:solidFill>
                  <a:prstClr val="white"/>
                </a:solidFill>
                <a:latin typeface="Calibri"/>
                <a:ea typeface="+mn-ea"/>
                <a:cs typeface="+mn-cs"/>
              </a:rPr>
              <a:t>Crear una BDD en MySQL Workbench</a:t>
            </a: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pic>
        <p:nvPicPr>
          <p:cNvPr id="7" name="Imagen 6">
            <a:extLst>
              <a:ext uri="{FF2B5EF4-FFF2-40B4-BE49-F238E27FC236}">
                <a16:creationId xmlns:a16="http://schemas.microsoft.com/office/drawing/2014/main" id="{416987AD-A7A1-B09D-3952-EEF3D5C8D36D}"/>
              </a:ext>
            </a:extLst>
          </p:cNvPr>
          <p:cNvPicPr>
            <a:picLocks noChangeAspect="1"/>
          </p:cNvPicPr>
          <p:nvPr/>
        </p:nvPicPr>
        <p:blipFill>
          <a:blip r:embed="rId2"/>
          <a:stretch>
            <a:fillRect/>
          </a:stretch>
        </p:blipFill>
        <p:spPr>
          <a:xfrm>
            <a:off x="685800" y="1828800"/>
            <a:ext cx="10972800" cy="4800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662162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543A0B-AA6D-5C53-F94A-7E3FAFACE286}"/>
              </a:ext>
            </a:extLst>
          </p:cNvPr>
          <p:cNvPicPr>
            <a:picLocks noChangeAspect="1"/>
          </p:cNvPicPr>
          <p:nvPr/>
        </p:nvPicPr>
        <p:blipFill>
          <a:blip r:embed="rId2"/>
          <a:stretch>
            <a:fillRect/>
          </a:stretch>
        </p:blipFill>
        <p:spPr>
          <a:xfrm>
            <a:off x="94021" y="75585"/>
            <a:ext cx="8211779" cy="1752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CuadroTexto 7">
            <a:extLst>
              <a:ext uri="{FF2B5EF4-FFF2-40B4-BE49-F238E27FC236}">
                <a16:creationId xmlns:a16="http://schemas.microsoft.com/office/drawing/2014/main" id="{53C4D6C1-2828-D8C8-2727-FAE47F33ED0F}"/>
              </a:ext>
            </a:extLst>
          </p:cNvPr>
          <p:cNvSpPr txBox="1"/>
          <p:nvPr/>
        </p:nvSpPr>
        <p:spPr>
          <a:xfrm>
            <a:off x="1752600" y="1628130"/>
            <a:ext cx="3446016" cy="70788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r>
              <a:rPr lang="es-ES" dirty="0"/>
              <a:t>Se define una base de datos: SISTEMA01</a:t>
            </a:r>
            <a:endParaRPr lang="es-PE" dirty="0"/>
          </a:p>
        </p:txBody>
      </p:sp>
      <p:pic>
        <p:nvPicPr>
          <p:cNvPr id="9" name="Gráfico 8" descr="Mano con dedo índice apuntando a la derecha con relleno sólido">
            <a:extLst>
              <a:ext uri="{FF2B5EF4-FFF2-40B4-BE49-F238E27FC236}">
                <a16:creationId xmlns:a16="http://schemas.microsoft.com/office/drawing/2014/main" id="{F88ACE65-E7ED-4213-972B-ABFAB15FF8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4986375" y="1370986"/>
            <a:ext cx="1035560" cy="914400"/>
          </a:xfrm>
          <a:prstGeom prst="rect">
            <a:avLst/>
          </a:prstGeom>
        </p:spPr>
      </p:pic>
      <p:pic>
        <p:nvPicPr>
          <p:cNvPr id="11" name="Imagen 10">
            <a:extLst>
              <a:ext uri="{FF2B5EF4-FFF2-40B4-BE49-F238E27FC236}">
                <a16:creationId xmlns:a16="http://schemas.microsoft.com/office/drawing/2014/main" id="{3F44D6EC-A67C-F6D2-E70F-87FE32A39D4F}"/>
              </a:ext>
            </a:extLst>
          </p:cNvPr>
          <p:cNvPicPr>
            <a:picLocks noChangeAspect="1"/>
          </p:cNvPicPr>
          <p:nvPr/>
        </p:nvPicPr>
        <p:blipFill>
          <a:blip r:embed="rId5"/>
          <a:stretch>
            <a:fillRect/>
          </a:stretch>
        </p:blipFill>
        <p:spPr>
          <a:xfrm>
            <a:off x="135450" y="2550676"/>
            <a:ext cx="8164890" cy="1752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Gráfico 11" descr="Mano con dedo índice apuntando a la derecha con relleno sólido">
            <a:extLst>
              <a:ext uri="{FF2B5EF4-FFF2-40B4-BE49-F238E27FC236}">
                <a16:creationId xmlns:a16="http://schemas.microsoft.com/office/drawing/2014/main" id="{AD457B97-9BFF-7106-7287-C8BD9F2E0C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3415028" y="3914611"/>
            <a:ext cx="1035560" cy="914400"/>
          </a:xfrm>
          <a:prstGeom prst="rect">
            <a:avLst/>
          </a:prstGeom>
        </p:spPr>
      </p:pic>
      <p:sp>
        <p:nvSpPr>
          <p:cNvPr id="13" name="CuadroTexto 12">
            <a:extLst>
              <a:ext uri="{FF2B5EF4-FFF2-40B4-BE49-F238E27FC236}">
                <a16:creationId xmlns:a16="http://schemas.microsoft.com/office/drawing/2014/main" id="{432F1B8A-F100-D995-1A35-A6C61FAFB178}"/>
              </a:ext>
            </a:extLst>
          </p:cNvPr>
          <p:cNvSpPr txBox="1"/>
          <p:nvPr/>
        </p:nvSpPr>
        <p:spPr>
          <a:xfrm>
            <a:off x="4267200" y="4071567"/>
            <a:ext cx="3352800" cy="4001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r>
              <a:rPr lang="es-ES" dirty="0"/>
              <a:t>Seleccionar la instrucción</a:t>
            </a:r>
            <a:endParaRPr lang="es-PE" dirty="0"/>
          </a:p>
        </p:txBody>
      </p:sp>
      <p:sp>
        <p:nvSpPr>
          <p:cNvPr id="14" name="CuadroTexto 13">
            <a:extLst>
              <a:ext uri="{FF2B5EF4-FFF2-40B4-BE49-F238E27FC236}">
                <a16:creationId xmlns:a16="http://schemas.microsoft.com/office/drawing/2014/main" id="{7211AF0E-2AFC-D3D4-9C7B-3CDA81B1CD5A}"/>
              </a:ext>
            </a:extLst>
          </p:cNvPr>
          <p:cNvSpPr txBox="1"/>
          <p:nvPr/>
        </p:nvSpPr>
        <p:spPr>
          <a:xfrm>
            <a:off x="1524000" y="2428435"/>
            <a:ext cx="3352800" cy="4001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r>
              <a:rPr lang="es-ES" dirty="0"/>
              <a:t>Clic en el icono: Execute</a:t>
            </a:r>
            <a:endParaRPr lang="es-PE" dirty="0"/>
          </a:p>
        </p:txBody>
      </p:sp>
      <p:pic>
        <p:nvPicPr>
          <p:cNvPr id="15" name="Gráfico 14" descr="Mano con dedo índice apuntando a la derecha con relleno sólido">
            <a:extLst>
              <a:ext uri="{FF2B5EF4-FFF2-40B4-BE49-F238E27FC236}">
                <a16:creationId xmlns:a16="http://schemas.microsoft.com/office/drawing/2014/main" id="{CBFEC737-D90B-2040-2269-621A7BB091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036854" y="2412221"/>
            <a:ext cx="511914" cy="452021"/>
          </a:xfrm>
          <a:prstGeom prst="rect">
            <a:avLst/>
          </a:prstGeom>
        </p:spPr>
      </p:pic>
      <p:pic>
        <p:nvPicPr>
          <p:cNvPr id="3" name="Imagen 2">
            <a:extLst>
              <a:ext uri="{FF2B5EF4-FFF2-40B4-BE49-F238E27FC236}">
                <a16:creationId xmlns:a16="http://schemas.microsoft.com/office/drawing/2014/main" id="{566CAE68-FF07-8C1D-F3AF-0C1D6F449600}"/>
              </a:ext>
            </a:extLst>
          </p:cNvPr>
          <p:cNvPicPr>
            <a:picLocks noChangeAspect="1"/>
          </p:cNvPicPr>
          <p:nvPr/>
        </p:nvPicPr>
        <p:blipFill>
          <a:blip r:embed="rId6"/>
          <a:stretch>
            <a:fillRect/>
          </a:stretch>
        </p:blipFill>
        <p:spPr>
          <a:xfrm>
            <a:off x="8445153" y="3714379"/>
            <a:ext cx="3611397" cy="30674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CuadroTexto 4">
            <a:extLst>
              <a:ext uri="{FF2B5EF4-FFF2-40B4-BE49-F238E27FC236}">
                <a16:creationId xmlns:a16="http://schemas.microsoft.com/office/drawing/2014/main" id="{CCC66325-138C-EA6F-A7E0-7A21C52EBD5E}"/>
              </a:ext>
            </a:extLst>
          </p:cNvPr>
          <p:cNvSpPr txBox="1"/>
          <p:nvPr/>
        </p:nvSpPr>
        <p:spPr>
          <a:xfrm>
            <a:off x="8695168" y="3314115"/>
            <a:ext cx="3361382" cy="4001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r>
              <a:rPr lang="es-ES" dirty="0"/>
              <a:t>Clic en el icono: Actualizar</a:t>
            </a:r>
            <a:endParaRPr lang="es-PE" dirty="0"/>
          </a:p>
        </p:txBody>
      </p:sp>
      <p:pic>
        <p:nvPicPr>
          <p:cNvPr id="6" name="Gráfico 5" descr="Mano con dedo índice apuntando a la derecha con relleno sólido">
            <a:extLst>
              <a:ext uri="{FF2B5EF4-FFF2-40B4-BE49-F238E27FC236}">
                <a16:creationId xmlns:a16="http://schemas.microsoft.com/office/drawing/2014/main" id="{E2D95D08-9A0D-224A-5DF2-5969215CBB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1519076" y="3738094"/>
            <a:ext cx="400112" cy="353299"/>
          </a:xfrm>
          <a:prstGeom prst="rect">
            <a:avLst/>
          </a:prstGeom>
        </p:spPr>
      </p:pic>
      <p:pic>
        <p:nvPicPr>
          <p:cNvPr id="10" name="Gráfico 9" descr="Mano con dedo índice apuntando a la derecha con relleno sólido">
            <a:extLst>
              <a:ext uri="{FF2B5EF4-FFF2-40B4-BE49-F238E27FC236}">
                <a16:creationId xmlns:a16="http://schemas.microsoft.com/office/drawing/2014/main" id="{A11AA6B7-09E4-548E-4A56-5DDC4E60E3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34288" y="5195239"/>
            <a:ext cx="400112" cy="353299"/>
          </a:xfrm>
          <a:prstGeom prst="rect">
            <a:avLst/>
          </a:prstGeom>
        </p:spPr>
      </p:pic>
      <p:sp>
        <p:nvSpPr>
          <p:cNvPr id="16" name="CuadroTexto 15">
            <a:extLst>
              <a:ext uri="{FF2B5EF4-FFF2-40B4-BE49-F238E27FC236}">
                <a16:creationId xmlns:a16="http://schemas.microsoft.com/office/drawing/2014/main" id="{A79F3EF9-035C-DB3C-B83F-B28AFF960C77}"/>
              </a:ext>
            </a:extLst>
          </p:cNvPr>
          <p:cNvSpPr txBox="1"/>
          <p:nvPr/>
        </p:nvSpPr>
        <p:spPr>
          <a:xfrm>
            <a:off x="4767074" y="5162490"/>
            <a:ext cx="3352800" cy="4001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r>
              <a:rPr lang="es-ES" dirty="0"/>
              <a:t>Base de datos: sistema01</a:t>
            </a:r>
            <a:endParaRPr lang="es-PE" dirty="0"/>
          </a:p>
        </p:txBody>
      </p:sp>
    </p:spTree>
    <p:extLst>
      <p:ext uri="{BB962C8B-B14F-4D97-AF65-F5344CB8AC3E}">
        <p14:creationId xmlns:p14="http://schemas.microsoft.com/office/powerpoint/2010/main" val="35965372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esquinas redondeadas 5">
            <a:extLst>
              <a:ext uri="{FF2B5EF4-FFF2-40B4-BE49-F238E27FC236}">
                <a16:creationId xmlns:a16="http://schemas.microsoft.com/office/drawing/2014/main" id="{F7EA9A8E-9E57-2352-E0B1-F68BD55F97A9}"/>
              </a:ext>
            </a:extLst>
          </p:cNvPr>
          <p:cNvSpPr/>
          <p:nvPr/>
        </p:nvSpPr>
        <p:spPr>
          <a:xfrm>
            <a:off x="2667000" y="2743200"/>
            <a:ext cx="7772401"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r>
              <a:rPr lang="es-ES" sz="3200" b="1" kern="1200" dirty="0">
                <a:solidFill>
                  <a:prstClr val="white"/>
                </a:solidFill>
                <a:latin typeface="Calibri"/>
                <a:ea typeface="+mn-ea"/>
                <a:cs typeface="+mn-cs"/>
              </a:rPr>
              <a:t>Crear una </a:t>
            </a:r>
            <a:r>
              <a:rPr lang="es-ES" sz="3200" b="1" dirty="0">
                <a:solidFill>
                  <a:prstClr val="white"/>
                </a:solidFill>
                <a:latin typeface="Calibri"/>
              </a:rPr>
              <a:t>Tabla </a:t>
            </a:r>
            <a:r>
              <a:rPr lang="es-ES" sz="3200" b="1" kern="1200" dirty="0">
                <a:solidFill>
                  <a:prstClr val="white"/>
                </a:solidFill>
                <a:latin typeface="Calibri"/>
                <a:ea typeface="+mn-ea"/>
                <a:cs typeface="+mn-cs"/>
              </a:rPr>
              <a:t>en MySQL Workbench</a:t>
            </a: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0177344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24FCCC29-9B56-499A-E39A-5BCA4C891EDC}"/>
              </a:ext>
            </a:extLst>
          </p:cNvPr>
          <p:cNvPicPr>
            <a:picLocks noChangeAspect="1"/>
          </p:cNvPicPr>
          <p:nvPr/>
        </p:nvPicPr>
        <p:blipFill>
          <a:blip r:embed="rId2"/>
          <a:stretch>
            <a:fillRect/>
          </a:stretch>
        </p:blipFill>
        <p:spPr>
          <a:xfrm>
            <a:off x="76200" y="990600"/>
            <a:ext cx="11734800" cy="22663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Gráfico 10" descr="Mano con dedo índice apuntando a la derecha con relleno sólido">
            <a:extLst>
              <a:ext uri="{FF2B5EF4-FFF2-40B4-BE49-F238E27FC236}">
                <a16:creationId xmlns:a16="http://schemas.microsoft.com/office/drawing/2014/main" id="{7B301F25-24FC-8513-8B97-9D944349F4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3825620" y="1355980"/>
            <a:ext cx="1035560" cy="914400"/>
          </a:xfrm>
          <a:prstGeom prst="rect">
            <a:avLst/>
          </a:prstGeom>
        </p:spPr>
      </p:pic>
      <p:sp>
        <p:nvSpPr>
          <p:cNvPr id="12" name="CuadroTexto 11">
            <a:extLst>
              <a:ext uri="{FF2B5EF4-FFF2-40B4-BE49-F238E27FC236}">
                <a16:creationId xmlns:a16="http://schemas.microsoft.com/office/drawing/2014/main" id="{4D4D31E7-B3C5-4580-F6F7-36DD765ABB96}"/>
              </a:ext>
            </a:extLst>
          </p:cNvPr>
          <p:cNvSpPr txBox="1"/>
          <p:nvPr/>
        </p:nvSpPr>
        <p:spPr>
          <a:xfrm>
            <a:off x="4800600" y="1613125"/>
            <a:ext cx="3352800" cy="4001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r>
              <a:rPr lang="es-ES" dirty="0"/>
              <a:t>Se crea una tabla: alumno</a:t>
            </a:r>
            <a:endParaRPr lang="es-PE" dirty="0"/>
          </a:p>
        </p:txBody>
      </p:sp>
      <p:pic>
        <p:nvPicPr>
          <p:cNvPr id="13" name="Gráfico 12" descr="Mano con dedo índice apuntando a la derecha con relleno sólido">
            <a:extLst>
              <a:ext uri="{FF2B5EF4-FFF2-40B4-BE49-F238E27FC236}">
                <a16:creationId xmlns:a16="http://schemas.microsoft.com/office/drawing/2014/main" id="{9B38BDD2-7E5F-7B5D-7D8A-5EB707A9F0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511112" y="860488"/>
            <a:ext cx="381000" cy="336423"/>
          </a:xfrm>
          <a:prstGeom prst="rect">
            <a:avLst/>
          </a:prstGeom>
        </p:spPr>
      </p:pic>
      <p:sp>
        <p:nvSpPr>
          <p:cNvPr id="14" name="CuadroTexto 13">
            <a:extLst>
              <a:ext uri="{FF2B5EF4-FFF2-40B4-BE49-F238E27FC236}">
                <a16:creationId xmlns:a16="http://schemas.microsoft.com/office/drawing/2014/main" id="{AB3EE187-9E0D-BC50-5EA5-8F1B923B853E}"/>
              </a:ext>
            </a:extLst>
          </p:cNvPr>
          <p:cNvSpPr txBox="1"/>
          <p:nvPr/>
        </p:nvSpPr>
        <p:spPr>
          <a:xfrm>
            <a:off x="152400" y="438090"/>
            <a:ext cx="2362200" cy="4001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r>
              <a:rPr lang="es-ES" dirty="0"/>
              <a:t>Clic en: Execute</a:t>
            </a:r>
            <a:endParaRPr lang="es-PE" dirty="0"/>
          </a:p>
        </p:txBody>
      </p:sp>
      <p:pic>
        <p:nvPicPr>
          <p:cNvPr id="15" name="Imagen 14">
            <a:extLst>
              <a:ext uri="{FF2B5EF4-FFF2-40B4-BE49-F238E27FC236}">
                <a16:creationId xmlns:a16="http://schemas.microsoft.com/office/drawing/2014/main" id="{6504CE04-1D4D-EE7C-2E17-A4020EF8BB6B}"/>
              </a:ext>
            </a:extLst>
          </p:cNvPr>
          <p:cNvPicPr>
            <a:picLocks noChangeAspect="1"/>
          </p:cNvPicPr>
          <p:nvPr/>
        </p:nvPicPr>
        <p:blipFill>
          <a:blip r:embed="rId5"/>
          <a:stretch>
            <a:fillRect/>
          </a:stretch>
        </p:blipFill>
        <p:spPr>
          <a:xfrm>
            <a:off x="2743200" y="3714379"/>
            <a:ext cx="3611397" cy="30674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6" name="CuadroTexto 15">
            <a:extLst>
              <a:ext uri="{FF2B5EF4-FFF2-40B4-BE49-F238E27FC236}">
                <a16:creationId xmlns:a16="http://schemas.microsoft.com/office/drawing/2014/main" id="{311A05C2-1C5A-CBDE-4462-D5DE7951EDD3}"/>
              </a:ext>
            </a:extLst>
          </p:cNvPr>
          <p:cNvSpPr txBox="1"/>
          <p:nvPr/>
        </p:nvSpPr>
        <p:spPr>
          <a:xfrm>
            <a:off x="2993215" y="3314115"/>
            <a:ext cx="3361382" cy="4001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r>
              <a:rPr lang="es-ES" dirty="0"/>
              <a:t>Clic en el icono: Actualizar</a:t>
            </a:r>
            <a:endParaRPr lang="es-PE" dirty="0"/>
          </a:p>
        </p:txBody>
      </p:sp>
      <p:pic>
        <p:nvPicPr>
          <p:cNvPr id="17" name="Gráfico 16" descr="Mano con dedo índice apuntando a la derecha con relleno sólido">
            <a:extLst>
              <a:ext uri="{FF2B5EF4-FFF2-40B4-BE49-F238E27FC236}">
                <a16:creationId xmlns:a16="http://schemas.microsoft.com/office/drawing/2014/main" id="{E0E4A67F-C7DC-53F5-3F00-A6F0FD0044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5710926" y="3738094"/>
            <a:ext cx="400112" cy="353299"/>
          </a:xfrm>
          <a:prstGeom prst="rect">
            <a:avLst/>
          </a:prstGeom>
        </p:spPr>
      </p:pic>
      <p:pic>
        <p:nvPicPr>
          <p:cNvPr id="19" name="Imagen 18">
            <a:extLst>
              <a:ext uri="{FF2B5EF4-FFF2-40B4-BE49-F238E27FC236}">
                <a16:creationId xmlns:a16="http://schemas.microsoft.com/office/drawing/2014/main" id="{35DFBFC9-EF97-BCBA-8B14-C7848F0CE3A6}"/>
              </a:ext>
            </a:extLst>
          </p:cNvPr>
          <p:cNvPicPr>
            <a:picLocks noChangeAspect="1"/>
          </p:cNvPicPr>
          <p:nvPr/>
        </p:nvPicPr>
        <p:blipFill>
          <a:blip r:embed="rId6"/>
          <a:stretch>
            <a:fillRect/>
          </a:stretch>
        </p:blipFill>
        <p:spPr>
          <a:xfrm>
            <a:off x="6506997" y="3352800"/>
            <a:ext cx="3683858" cy="3429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0" name="CuadroTexto 19">
            <a:extLst>
              <a:ext uri="{FF2B5EF4-FFF2-40B4-BE49-F238E27FC236}">
                <a16:creationId xmlns:a16="http://schemas.microsoft.com/office/drawing/2014/main" id="{3B2812C1-AFF1-C859-F4DB-812ACB777E47}"/>
              </a:ext>
            </a:extLst>
          </p:cNvPr>
          <p:cNvSpPr txBox="1"/>
          <p:nvPr/>
        </p:nvSpPr>
        <p:spPr>
          <a:xfrm>
            <a:off x="9468745" y="6197025"/>
            <a:ext cx="2647055"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r>
              <a:rPr lang="es-ES" sz="1600" dirty="0"/>
              <a:t>Grabar el archivo con el nombre: datasistema01</a:t>
            </a:r>
            <a:endParaRPr lang="es-PE" sz="1600" dirty="0"/>
          </a:p>
        </p:txBody>
      </p:sp>
    </p:spTree>
    <p:extLst>
      <p:ext uri="{BB962C8B-B14F-4D97-AF65-F5344CB8AC3E}">
        <p14:creationId xmlns:p14="http://schemas.microsoft.com/office/powerpoint/2010/main" val="6625837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esquinas redondeadas 5">
            <a:extLst>
              <a:ext uri="{FF2B5EF4-FFF2-40B4-BE49-F238E27FC236}">
                <a16:creationId xmlns:a16="http://schemas.microsoft.com/office/drawing/2014/main" id="{DA291E1A-6B59-FF3A-54DB-7E627319C77F}"/>
              </a:ext>
            </a:extLst>
          </p:cNvPr>
          <p:cNvSpPr/>
          <p:nvPr/>
        </p:nvSpPr>
        <p:spPr>
          <a:xfrm>
            <a:off x="2133600" y="990600"/>
            <a:ext cx="7772401"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r>
              <a:rPr lang="es-ES" sz="3200" b="1" kern="1200" dirty="0">
                <a:solidFill>
                  <a:prstClr val="white"/>
                </a:solidFill>
                <a:latin typeface="Calibri"/>
                <a:ea typeface="+mn-ea"/>
                <a:cs typeface="+mn-cs"/>
              </a:rPr>
              <a:t>Crear un proyecto en Apache NetBeans</a:t>
            </a: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pic>
        <p:nvPicPr>
          <p:cNvPr id="7" name="Picture 2" descr="NetBeans - Wikipedia, la enciclopedia libre">
            <a:extLst>
              <a:ext uri="{FF2B5EF4-FFF2-40B4-BE49-F238E27FC236}">
                <a16:creationId xmlns:a16="http://schemas.microsoft.com/office/drawing/2014/main" id="{DFABF963-008A-1829-6FD4-26ADA6337F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828800"/>
            <a:ext cx="4114800" cy="4744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71815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2F4189C8-E68F-8095-8FA6-373D1ECD7861}"/>
              </a:ext>
            </a:extLst>
          </p:cNvPr>
          <p:cNvPicPr>
            <a:picLocks noChangeAspect="1"/>
          </p:cNvPicPr>
          <p:nvPr/>
        </p:nvPicPr>
        <p:blipFill>
          <a:blip r:embed="rId2"/>
          <a:stretch>
            <a:fillRect/>
          </a:stretch>
        </p:blipFill>
        <p:spPr>
          <a:xfrm>
            <a:off x="3352800" y="193954"/>
            <a:ext cx="4415518" cy="1676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Gráfico 7" descr="Mano con dedo índice apuntando a la derecha con relleno sólido">
            <a:extLst>
              <a:ext uri="{FF2B5EF4-FFF2-40B4-BE49-F238E27FC236}">
                <a16:creationId xmlns:a16="http://schemas.microsoft.com/office/drawing/2014/main" id="{36E4731A-2711-CC64-9E46-25E9DC6F42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8820" y="270154"/>
            <a:ext cx="593980" cy="524485"/>
          </a:xfrm>
          <a:prstGeom prst="rect">
            <a:avLst/>
          </a:prstGeom>
        </p:spPr>
      </p:pic>
      <p:sp>
        <p:nvSpPr>
          <p:cNvPr id="9" name="CuadroTexto 8">
            <a:extLst>
              <a:ext uri="{FF2B5EF4-FFF2-40B4-BE49-F238E27FC236}">
                <a16:creationId xmlns:a16="http://schemas.microsoft.com/office/drawing/2014/main" id="{22B63BEE-5313-7994-17C6-8DE53C6CD71A}"/>
              </a:ext>
            </a:extLst>
          </p:cNvPr>
          <p:cNvSpPr txBox="1"/>
          <p:nvPr/>
        </p:nvSpPr>
        <p:spPr>
          <a:xfrm>
            <a:off x="89685" y="193954"/>
            <a:ext cx="2667000" cy="70788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r>
              <a:rPr lang="es-ES" dirty="0"/>
              <a:t>Crear una carpeta: Trabajos Netbeans</a:t>
            </a:r>
            <a:endParaRPr lang="es-PE" dirty="0"/>
          </a:p>
        </p:txBody>
      </p:sp>
      <p:pic>
        <p:nvPicPr>
          <p:cNvPr id="10" name="Gráfico 9" descr="Mano con dedo índice apuntando a la derecha con relleno sólido">
            <a:extLst>
              <a:ext uri="{FF2B5EF4-FFF2-40B4-BE49-F238E27FC236}">
                <a16:creationId xmlns:a16="http://schemas.microsoft.com/office/drawing/2014/main" id="{EB8A21A5-0D31-833F-7081-99DB83F726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715000" y="1219201"/>
            <a:ext cx="616258" cy="544156"/>
          </a:xfrm>
          <a:prstGeom prst="rect">
            <a:avLst/>
          </a:prstGeom>
        </p:spPr>
      </p:pic>
      <p:sp>
        <p:nvSpPr>
          <p:cNvPr id="11" name="CuadroTexto 10">
            <a:extLst>
              <a:ext uri="{FF2B5EF4-FFF2-40B4-BE49-F238E27FC236}">
                <a16:creationId xmlns:a16="http://schemas.microsoft.com/office/drawing/2014/main" id="{4D59FD17-22A8-CF0F-CD1F-21CBEA548F36}"/>
              </a:ext>
            </a:extLst>
          </p:cNvPr>
          <p:cNvSpPr txBox="1"/>
          <p:nvPr/>
        </p:nvSpPr>
        <p:spPr>
          <a:xfrm>
            <a:off x="6324600" y="1066800"/>
            <a:ext cx="3048000" cy="70788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r>
              <a:rPr lang="es-ES" dirty="0"/>
              <a:t>Crear una subcarpeta: Aplicacion01</a:t>
            </a:r>
            <a:endParaRPr lang="es-PE" dirty="0"/>
          </a:p>
        </p:txBody>
      </p:sp>
      <p:pic>
        <p:nvPicPr>
          <p:cNvPr id="13" name="Imagen 12">
            <a:extLst>
              <a:ext uri="{FF2B5EF4-FFF2-40B4-BE49-F238E27FC236}">
                <a16:creationId xmlns:a16="http://schemas.microsoft.com/office/drawing/2014/main" id="{9A10E008-CFA9-60B5-7B9E-7A75FC39DD2E}"/>
              </a:ext>
            </a:extLst>
          </p:cNvPr>
          <p:cNvPicPr>
            <a:picLocks noChangeAspect="1"/>
          </p:cNvPicPr>
          <p:nvPr/>
        </p:nvPicPr>
        <p:blipFill>
          <a:blip r:embed="rId5"/>
          <a:stretch>
            <a:fillRect/>
          </a:stretch>
        </p:blipFill>
        <p:spPr>
          <a:xfrm>
            <a:off x="89685" y="2057400"/>
            <a:ext cx="4866542" cy="2057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CuadroTexto 13">
            <a:extLst>
              <a:ext uri="{FF2B5EF4-FFF2-40B4-BE49-F238E27FC236}">
                <a16:creationId xmlns:a16="http://schemas.microsoft.com/office/drawing/2014/main" id="{190E7FC4-1A89-478E-5932-8D8D1CB55A7C}"/>
              </a:ext>
            </a:extLst>
          </p:cNvPr>
          <p:cNvSpPr txBox="1"/>
          <p:nvPr/>
        </p:nvSpPr>
        <p:spPr>
          <a:xfrm>
            <a:off x="76200" y="1123890"/>
            <a:ext cx="3048000" cy="4001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r>
              <a:rPr lang="es-ES" dirty="0"/>
              <a:t>Clic en la opción: File</a:t>
            </a:r>
            <a:endParaRPr lang="es-PE" dirty="0"/>
          </a:p>
        </p:txBody>
      </p:sp>
      <p:pic>
        <p:nvPicPr>
          <p:cNvPr id="15" name="Gráfico 14" descr="Mano con dedo índice apuntando a la derecha con relleno sólido">
            <a:extLst>
              <a:ext uri="{FF2B5EF4-FFF2-40B4-BE49-F238E27FC236}">
                <a16:creationId xmlns:a16="http://schemas.microsoft.com/office/drawing/2014/main" id="{EA1107C6-65A1-B62B-C767-641C3FC7B1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653967" y="1551269"/>
            <a:ext cx="544157" cy="480491"/>
          </a:xfrm>
          <a:prstGeom prst="rect">
            <a:avLst/>
          </a:prstGeom>
        </p:spPr>
      </p:pic>
      <p:pic>
        <p:nvPicPr>
          <p:cNvPr id="16" name="Gráfico 15" descr="Mano con dedo índice apuntando a la derecha con relleno sólido">
            <a:extLst>
              <a:ext uri="{FF2B5EF4-FFF2-40B4-BE49-F238E27FC236}">
                <a16:creationId xmlns:a16="http://schemas.microsoft.com/office/drawing/2014/main" id="{910EE8C4-106E-2B14-A9A0-ADD377A07B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894433" y="3305992"/>
            <a:ext cx="616258" cy="544156"/>
          </a:xfrm>
          <a:prstGeom prst="rect">
            <a:avLst/>
          </a:prstGeom>
        </p:spPr>
      </p:pic>
      <p:sp>
        <p:nvSpPr>
          <p:cNvPr id="17" name="CuadroTexto 16">
            <a:extLst>
              <a:ext uri="{FF2B5EF4-FFF2-40B4-BE49-F238E27FC236}">
                <a16:creationId xmlns:a16="http://schemas.microsoft.com/office/drawing/2014/main" id="{7336C71B-0290-AACE-E4F7-212689AF4396}"/>
              </a:ext>
            </a:extLst>
          </p:cNvPr>
          <p:cNvSpPr txBox="1"/>
          <p:nvPr/>
        </p:nvSpPr>
        <p:spPr>
          <a:xfrm>
            <a:off x="86458" y="3867090"/>
            <a:ext cx="3723542" cy="4001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r>
              <a:rPr lang="es-ES" dirty="0"/>
              <a:t>Clic en la opción: New Project</a:t>
            </a:r>
            <a:endParaRPr lang="es-PE" dirty="0"/>
          </a:p>
        </p:txBody>
      </p:sp>
      <p:pic>
        <p:nvPicPr>
          <p:cNvPr id="19" name="Imagen 18">
            <a:extLst>
              <a:ext uri="{FF2B5EF4-FFF2-40B4-BE49-F238E27FC236}">
                <a16:creationId xmlns:a16="http://schemas.microsoft.com/office/drawing/2014/main" id="{CCB3803B-E6D0-608A-3350-16EF8A94F7AA}"/>
              </a:ext>
            </a:extLst>
          </p:cNvPr>
          <p:cNvPicPr>
            <a:picLocks noChangeAspect="1"/>
          </p:cNvPicPr>
          <p:nvPr/>
        </p:nvPicPr>
        <p:blipFill>
          <a:blip r:embed="rId6"/>
          <a:stretch>
            <a:fillRect/>
          </a:stretch>
        </p:blipFill>
        <p:spPr>
          <a:xfrm>
            <a:off x="5181600" y="1966804"/>
            <a:ext cx="6886575" cy="4800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 name="Gráfico 19" descr="Mano con dedo índice apuntando a la derecha con relleno sólido">
            <a:extLst>
              <a:ext uri="{FF2B5EF4-FFF2-40B4-BE49-F238E27FC236}">
                <a16:creationId xmlns:a16="http://schemas.microsoft.com/office/drawing/2014/main" id="{F4F0FF55-76C6-3F23-F18A-35A4538E17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7589775" y="3353647"/>
            <a:ext cx="616258" cy="544156"/>
          </a:xfrm>
          <a:prstGeom prst="rect">
            <a:avLst/>
          </a:prstGeom>
        </p:spPr>
      </p:pic>
      <p:sp>
        <p:nvSpPr>
          <p:cNvPr id="21" name="CuadroTexto 20">
            <a:extLst>
              <a:ext uri="{FF2B5EF4-FFF2-40B4-BE49-F238E27FC236}">
                <a16:creationId xmlns:a16="http://schemas.microsoft.com/office/drawing/2014/main" id="{B9F5C377-5300-B479-7308-9523C0A0787D}"/>
              </a:ext>
            </a:extLst>
          </p:cNvPr>
          <p:cNvSpPr txBox="1"/>
          <p:nvPr/>
        </p:nvSpPr>
        <p:spPr>
          <a:xfrm>
            <a:off x="6858000" y="3914745"/>
            <a:ext cx="2362200" cy="70788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r>
              <a:rPr lang="es-ES" dirty="0"/>
              <a:t>Clic en la opción: </a:t>
            </a:r>
          </a:p>
          <a:p>
            <a:pPr marL="0" indent="0">
              <a:buNone/>
            </a:pPr>
            <a:r>
              <a:rPr lang="es-ES" dirty="0"/>
              <a:t>Java With Maven</a:t>
            </a:r>
            <a:endParaRPr lang="es-PE" dirty="0"/>
          </a:p>
        </p:txBody>
      </p:sp>
    </p:spTree>
    <p:extLst>
      <p:ext uri="{BB962C8B-B14F-4D97-AF65-F5344CB8AC3E}">
        <p14:creationId xmlns:p14="http://schemas.microsoft.com/office/powerpoint/2010/main" val="3416697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DF22BEE-7354-AFCC-FF95-E95A1B1A615E}"/>
              </a:ext>
            </a:extLst>
          </p:cNvPr>
          <p:cNvPicPr>
            <a:picLocks noChangeAspect="1"/>
          </p:cNvPicPr>
          <p:nvPr/>
        </p:nvPicPr>
        <p:blipFill>
          <a:blip r:embed="rId2"/>
          <a:stretch>
            <a:fillRect/>
          </a:stretch>
        </p:blipFill>
        <p:spPr>
          <a:xfrm>
            <a:off x="76200" y="84737"/>
            <a:ext cx="5562600" cy="38776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CuadroTexto 7">
            <a:extLst>
              <a:ext uri="{FF2B5EF4-FFF2-40B4-BE49-F238E27FC236}">
                <a16:creationId xmlns:a16="http://schemas.microsoft.com/office/drawing/2014/main" id="{ECFB1C85-C60A-FA46-9656-9E958016DD70}"/>
              </a:ext>
            </a:extLst>
          </p:cNvPr>
          <p:cNvSpPr txBox="1"/>
          <p:nvPr/>
        </p:nvSpPr>
        <p:spPr>
          <a:xfrm>
            <a:off x="1447800" y="1647463"/>
            <a:ext cx="4114800" cy="4001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r>
              <a:rPr lang="es-ES" dirty="0"/>
              <a:t>Clic en la opción: Java Application</a:t>
            </a:r>
            <a:endParaRPr lang="es-PE" dirty="0"/>
          </a:p>
        </p:txBody>
      </p:sp>
      <p:pic>
        <p:nvPicPr>
          <p:cNvPr id="9" name="Gráfico 8" descr="Mano con dedo índice apuntando a la derecha con relleno sólido">
            <a:extLst>
              <a:ext uri="{FF2B5EF4-FFF2-40B4-BE49-F238E27FC236}">
                <a16:creationId xmlns:a16="http://schemas.microsoft.com/office/drawing/2014/main" id="{95C340D7-36D2-154A-9725-2A6474B040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3627310" y="1173290"/>
            <a:ext cx="517780" cy="457200"/>
          </a:xfrm>
          <a:prstGeom prst="rect">
            <a:avLst/>
          </a:prstGeom>
        </p:spPr>
      </p:pic>
      <p:sp>
        <p:nvSpPr>
          <p:cNvPr id="10" name="CuadroTexto 9">
            <a:extLst>
              <a:ext uri="{FF2B5EF4-FFF2-40B4-BE49-F238E27FC236}">
                <a16:creationId xmlns:a16="http://schemas.microsoft.com/office/drawing/2014/main" id="{3B6FDE19-40FB-10CC-74E4-B9A9DC4E6AC5}"/>
              </a:ext>
            </a:extLst>
          </p:cNvPr>
          <p:cNvSpPr txBox="1"/>
          <p:nvPr/>
        </p:nvSpPr>
        <p:spPr>
          <a:xfrm>
            <a:off x="762000" y="3257490"/>
            <a:ext cx="2971800" cy="4001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r>
              <a:rPr lang="es-ES" dirty="0"/>
              <a:t>Clic en el botón: Next</a:t>
            </a:r>
            <a:endParaRPr lang="es-PE" dirty="0"/>
          </a:p>
        </p:txBody>
      </p:sp>
      <p:pic>
        <p:nvPicPr>
          <p:cNvPr id="12" name="Imagen 11">
            <a:extLst>
              <a:ext uri="{FF2B5EF4-FFF2-40B4-BE49-F238E27FC236}">
                <a16:creationId xmlns:a16="http://schemas.microsoft.com/office/drawing/2014/main" id="{70CABEEF-928B-5B07-C13A-AF5652B69DC0}"/>
              </a:ext>
            </a:extLst>
          </p:cNvPr>
          <p:cNvPicPr>
            <a:picLocks noChangeAspect="1"/>
          </p:cNvPicPr>
          <p:nvPr/>
        </p:nvPicPr>
        <p:blipFill>
          <a:blip r:embed="rId5"/>
          <a:stretch>
            <a:fillRect/>
          </a:stretch>
        </p:blipFill>
        <p:spPr>
          <a:xfrm>
            <a:off x="5808889" y="2438400"/>
            <a:ext cx="6230711" cy="4343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CuadroTexto 12">
            <a:extLst>
              <a:ext uri="{FF2B5EF4-FFF2-40B4-BE49-F238E27FC236}">
                <a16:creationId xmlns:a16="http://schemas.microsoft.com/office/drawing/2014/main" id="{81434B85-B0C1-24C4-5C81-8C54888FD7F5}"/>
              </a:ext>
            </a:extLst>
          </p:cNvPr>
          <p:cNvSpPr txBox="1"/>
          <p:nvPr/>
        </p:nvSpPr>
        <p:spPr>
          <a:xfrm>
            <a:off x="8686800" y="4019490"/>
            <a:ext cx="3146394" cy="4001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r>
              <a:rPr lang="es-ES" dirty="0"/>
              <a:t>Clic en el botón: Browse</a:t>
            </a:r>
            <a:endParaRPr lang="es-PE" dirty="0"/>
          </a:p>
        </p:txBody>
      </p:sp>
      <p:pic>
        <p:nvPicPr>
          <p:cNvPr id="14" name="Gráfico 13" descr="Mano con dedo índice apuntando a la derecha con relleno sólido">
            <a:extLst>
              <a:ext uri="{FF2B5EF4-FFF2-40B4-BE49-F238E27FC236}">
                <a16:creationId xmlns:a16="http://schemas.microsoft.com/office/drawing/2014/main" id="{90F6EA3B-D975-CB09-0059-27670FE09B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11323510" y="3535490"/>
            <a:ext cx="517780" cy="457200"/>
          </a:xfrm>
          <a:prstGeom prst="rect">
            <a:avLst/>
          </a:prstGeom>
        </p:spPr>
      </p:pic>
    </p:spTree>
    <p:extLst>
      <p:ext uri="{BB962C8B-B14F-4D97-AF65-F5344CB8AC3E}">
        <p14:creationId xmlns:p14="http://schemas.microsoft.com/office/powerpoint/2010/main" val="28164748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55AA871-5EAB-1021-3BB1-3098DB36B1A6}"/>
              </a:ext>
            </a:extLst>
          </p:cNvPr>
          <p:cNvPicPr>
            <a:picLocks noChangeAspect="1"/>
          </p:cNvPicPr>
          <p:nvPr/>
        </p:nvPicPr>
        <p:blipFill>
          <a:blip r:embed="rId2"/>
          <a:stretch>
            <a:fillRect/>
          </a:stretch>
        </p:blipFill>
        <p:spPr>
          <a:xfrm>
            <a:off x="76200" y="76199"/>
            <a:ext cx="6019800" cy="43476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CuadroTexto 7">
            <a:extLst>
              <a:ext uri="{FF2B5EF4-FFF2-40B4-BE49-F238E27FC236}">
                <a16:creationId xmlns:a16="http://schemas.microsoft.com/office/drawing/2014/main" id="{398BFDCD-3EE7-D3AF-1FD0-7B4ED78E28E8}"/>
              </a:ext>
            </a:extLst>
          </p:cNvPr>
          <p:cNvSpPr txBox="1"/>
          <p:nvPr/>
        </p:nvSpPr>
        <p:spPr>
          <a:xfrm>
            <a:off x="533400" y="1806714"/>
            <a:ext cx="22098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Doble clic en la carpeta: Aplicacion01</a:t>
            </a:r>
            <a:endParaRPr lang="es-PE" sz="1600" dirty="0"/>
          </a:p>
        </p:txBody>
      </p:sp>
      <p:pic>
        <p:nvPicPr>
          <p:cNvPr id="9" name="Gráfico 8" descr="Mano con dedo índice apuntando a la derecha con relleno sólido">
            <a:extLst>
              <a:ext uri="{FF2B5EF4-FFF2-40B4-BE49-F238E27FC236}">
                <a16:creationId xmlns:a16="http://schemas.microsoft.com/office/drawing/2014/main" id="{3D0E84CD-B796-CE0D-BB45-D622FFBD93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1331845" y="1188974"/>
            <a:ext cx="679581" cy="600071"/>
          </a:xfrm>
          <a:prstGeom prst="rect">
            <a:avLst/>
          </a:prstGeom>
        </p:spPr>
      </p:pic>
      <p:pic>
        <p:nvPicPr>
          <p:cNvPr id="10" name="Gráfico 9" descr="Mano con dedo índice apuntando a la derecha con relleno sólido">
            <a:extLst>
              <a:ext uri="{FF2B5EF4-FFF2-40B4-BE49-F238E27FC236}">
                <a16:creationId xmlns:a16="http://schemas.microsoft.com/office/drawing/2014/main" id="{F8E52AEB-331C-749D-95A7-BDB93E4B85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5459320" y="3526577"/>
            <a:ext cx="462902" cy="408743"/>
          </a:xfrm>
          <a:prstGeom prst="rect">
            <a:avLst/>
          </a:prstGeom>
        </p:spPr>
      </p:pic>
      <p:sp>
        <p:nvSpPr>
          <p:cNvPr id="11" name="CuadroTexto 10">
            <a:extLst>
              <a:ext uri="{FF2B5EF4-FFF2-40B4-BE49-F238E27FC236}">
                <a16:creationId xmlns:a16="http://schemas.microsoft.com/office/drawing/2014/main" id="{2B60F6F3-9FBB-C937-7DEB-1A27E059D94B}"/>
              </a:ext>
            </a:extLst>
          </p:cNvPr>
          <p:cNvSpPr txBox="1"/>
          <p:nvPr/>
        </p:nvSpPr>
        <p:spPr>
          <a:xfrm>
            <a:off x="3761543" y="3160943"/>
            <a:ext cx="21336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botón: Open</a:t>
            </a:r>
            <a:endParaRPr lang="es-PE" sz="1600" dirty="0"/>
          </a:p>
        </p:txBody>
      </p:sp>
      <p:pic>
        <p:nvPicPr>
          <p:cNvPr id="13" name="Imagen 12">
            <a:extLst>
              <a:ext uri="{FF2B5EF4-FFF2-40B4-BE49-F238E27FC236}">
                <a16:creationId xmlns:a16="http://schemas.microsoft.com/office/drawing/2014/main" id="{CFA6E8F0-5AF3-2209-D913-FF20BD23CDCE}"/>
              </a:ext>
            </a:extLst>
          </p:cNvPr>
          <p:cNvPicPr>
            <a:picLocks noChangeAspect="1"/>
          </p:cNvPicPr>
          <p:nvPr/>
        </p:nvPicPr>
        <p:blipFill>
          <a:blip r:embed="rId5"/>
          <a:stretch>
            <a:fillRect/>
          </a:stretch>
        </p:blipFill>
        <p:spPr>
          <a:xfrm>
            <a:off x="6198530" y="2667000"/>
            <a:ext cx="5917270" cy="41249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CuadroTexto 13">
            <a:extLst>
              <a:ext uri="{FF2B5EF4-FFF2-40B4-BE49-F238E27FC236}">
                <a16:creationId xmlns:a16="http://schemas.microsoft.com/office/drawing/2014/main" id="{A96AA589-7576-5048-65FC-D0EE6024BBF5}"/>
              </a:ext>
            </a:extLst>
          </p:cNvPr>
          <p:cNvSpPr txBox="1"/>
          <p:nvPr/>
        </p:nvSpPr>
        <p:spPr>
          <a:xfrm>
            <a:off x="8128464" y="2234625"/>
            <a:ext cx="20574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Nombre del proyecto: ProyectoListado01</a:t>
            </a:r>
            <a:endParaRPr lang="es-PE" sz="1600" dirty="0"/>
          </a:p>
        </p:txBody>
      </p:sp>
      <p:pic>
        <p:nvPicPr>
          <p:cNvPr id="15" name="Gráfico 14" descr="Mano con dedo índice apuntando a la derecha con relleno sólido">
            <a:extLst>
              <a:ext uri="{FF2B5EF4-FFF2-40B4-BE49-F238E27FC236}">
                <a16:creationId xmlns:a16="http://schemas.microsoft.com/office/drawing/2014/main" id="{BBA88DA4-F09B-D592-95E9-4D7F256B3A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8925713" y="2846480"/>
            <a:ext cx="462902" cy="408743"/>
          </a:xfrm>
          <a:prstGeom prst="rect">
            <a:avLst/>
          </a:prstGeom>
        </p:spPr>
      </p:pic>
      <p:sp>
        <p:nvSpPr>
          <p:cNvPr id="16" name="CuadroTexto 15">
            <a:extLst>
              <a:ext uri="{FF2B5EF4-FFF2-40B4-BE49-F238E27FC236}">
                <a16:creationId xmlns:a16="http://schemas.microsoft.com/office/drawing/2014/main" id="{4319492A-2DC3-48BF-95B2-3868956F82BD}"/>
              </a:ext>
            </a:extLst>
          </p:cNvPr>
          <p:cNvSpPr txBox="1"/>
          <p:nvPr/>
        </p:nvSpPr>
        <p:spPr>
          <a:xfrm>
            <a:off x="9317904" y="5751743"/>
            <a:ext cx="2144664"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botón: Finish</a:t>
            </a:r>
            <a:endParaRPr lang="es-PE" sz="1600" dirty="0"/>
          </a:p>
        </p:txBody>
      </p:sp>
      <p:pic>
        <p:nvPicPr>
          <p:cNvPr id="17" name="Gráfico 16" descr="Mano con dedo índice apuntando a la derecha con relleno sólido">
            <a:extLst>
              <a:ext uri="{FF2B5EF4-FFF2-40B4-BE49-F238E27FC236}">
                <a16:creationId xmlns:a16="http://schemas.microsoft.com/office/drawing/2014/main" id="{2622368E-6FF8-51F7-DA38-A4D868F339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0158785" y="6117377"/>
            <a:ext cx="462902" cy="408743"/>
          </a:xfrm>
          <a:prstGeom prst="rect">
            <a:avLst/>
          </a:prstGeom>
        </p:spPr>
      </p:pic>
    </p:spTree>
    <p:extLst>
      <p:ext uri="{BB962C8B-B14F-4D97-AF65-F5344CB8AC3E}">
        <p14:creationId xmlns:p14="http://schemas.microsoft.com/office/powerpoint/2010/main" val="20296196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7F666D0D-0EFF-5404-454E-2C81B8E9835D}"/>
              </a:ext>
            </a:extLst>
          </p:cNvPr>
          <p:cNvPicPr>
            <a:picLocks noChangeAspect="1"/>
          </p:cNvPicPr>
          <p:nvPr/>
        </p:nvPicPr>
        <p:blipFill>
          <a:blip r:embed="rId2"/>
          <a:stretch>
            <a:fillRect/>
          </a:stretch>
        </p:blipFill>
        <p:spPr>
          <a:xfrm>
            <a:off x="304800" y="1228456"/>
            <a:ext cx="11688896" cy="50961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CuadroTexto 7">
            <a:extLst>
              <a:ext uri="{FF2B5EF4-FFF2-40B4-BE49-F238E27FC236}">
                <a16:creationId xmlns:a16="http://schemas.microsoft.com/office/drawing/2014/main" id="{E5618788-720C-9A92-4AD2-4D4FA380DDAD}"/>
              </a:ext>
            </a:extLst>
          </p:cNvPr>
          <p:cNvSpPr txBox="1"/>
          <p:nvPr/>
        </p:nvSpPr>
        <p:spPr>
          <a:xfrm>
            <a:off x="339570" y="3225225"/>
            <a:ext cx="2708429"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 muestra un archivo: Java</a:t>
            </a:r>
            <a:endParaRPr lang="es-PE" sz="1600" dirty="0"/>
          </a:p>
        </p:txBody>
      </p:sp>
      <p:pic>
        <p:nvPicPr>
          <p:cNvPr id="9" name="Gráfico 8" descr="Mano con dedo índice apuntando a la derecha con relleno sólido">
            <a:extLst>
              <a:ext uri="{FF2B5EF4-FFF2-40B4-BE49-F238E27FC236}">
                <a16:creationId xmlns:a16="http://schemas.microsoft.com/office/drawing/2014/main" id="{26631477-C1CB-3759-DEF2-D4D59CA0D6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1138016" y="2607485"/>
            <a:ext cx="679581" cy="600071"/>
          </a:xfrm>
          <a:prstGeom prst="rect">
            <a:avLst/>
          </a:prstGeom>
        </p:spPr>
      </p:pic>
      <p:sp>
        <p:nvSpPr>
          <p:cNvPr id="10" name="CuadroTexto 9">
            <a:extLst>
              <a:ext uri="{FF2B5EF4-FFF2-40B4-BE49-F238E27FC236}">
                <a16:creationId xmlns:a16="http://schemas.microsoft.com/office/drawing/2014/main" id="{EA89A32A-7644-C60B-4DF9-8389489A253C}"/>
              </a:ext>
            </a:extLst>
          </p:cNvPr>
          <p:cNvSpPr txBox="1"/>
          <p:nvPr/>
        </p:nvSpPr>
        <p:spPr>
          <a:xfrm>
            <a:off x="7543800" y="1676400"/>
            <a:ext cx="25146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Contenido del archivo Java</a:t>
            </a:r>
            <a:endParaRPr lang="es-PE" sz="1600" dirty="0"/>
          </a:p>
        </p:txBody>
      </p:sp>
      <p:pic>
        <p:nvPicPr>
          <p:cNvPr id="11" name="Gráfico 10" descr="Mano con dedo índice apuntando a la derecha con relleno sólido">
            <a:extLst>
              <a:ext uri="{FF2B5EF4-FFF2-40B4-BE49-F238E27FC236}">
                <a16:creationId xmlns:a16="http://schemas.microsoft.com/office/drawing/2014/main" id="{EFAFBAF2-EA6A-66F5-A784-B2DF902F4D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8537081" y="2042034"/>
            <a:ext cx="462902" cy="408743"/>
          </a:xfrm>
          <a:prstGeom prst="rect">
            <a:avLst/>
          </a:prstGeom>
        </p:spPr>
      </p:pic>
    </p:spTree>
    <p:extLst>
      <p:ext uri="{BB962C8B-B14F-4D97-AF65-F5344CB8AC3E}">
        <p14:creationId xmlns:p14="http://schemas.microsoft.com/office/powerpoint/2010/main" val="30631731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F4DBFEB7-FF81-DB7E-FE9F-3A613DA040F4}"/>
              </a:ext>
            </a:extLst>
          </p:cNvPr>
          <p:cNvPicPr>
            <a:picLocks noChangeAspect="1"/>
          </p:cNvPicPr>
          <p:nvPr/>
        </p:nvPicPr>
        <p:blipFill>
          <a:blip r:embed="rId2"/>
          <a:stretch>
            <a:fillRect/>
          </a:stretch>
        </p:blipFill>
        <p:spPr>
          <a:xfrm>
            <a:off x="2590800" y="105228"/>
            <a:ext cx="6096000" cy="66475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CuadroTexto 7">
            <a:extLst>
              <a:ext uri="{FF2B5EF4-FFF2-40B4-BE49-F238E27FC236}">
                <a16:creationId xmlns:a16="http://schemas.microsoft.com/office/drawing/2014/main" id="{C84E625C-1F2F-128B-AE73-66588262B82D}"/>
              </a:ext>
            </a:extLst>
          </p:cNvPr>
          <p:cNvSpPr txBox="1"/>
          <p:nvPr/>
        </p:nvSpPr>
        <p:spPr>
          <a:xfrm>
            <a:off x="3276600" y="2328446"/>
            <a:ext cx="2708429"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derecho, sobre el archivo: ProyectoListado01.java</a:t>
            </a:r>
            <a:endParaRPr lang="es-PE" sz="1600" dirty="0"/>
          </a:p>
        </p:txBody>
      </p:sp>
      <p:pic>
        <p:nvPicPr>
          <p:cNvPr id="9" name="Gráfico 8" descr="Mano con dedo índice apuntando a la derecha con relleno sólido">
            <a:extLst>
              <a:ext uri="{FF2B5EF4-FFF2-40B4-BE49-F238E27FC236}">
                <a16:creationId xmlns:a16="http://schemas.microsoft.com/office/drawing/2014/main" id="{523F46DE-F3CF-0246-C329-710A6A7DAC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4153466" y="1710706"/>
            <a:ext cx="679581" cy="600071"/>
          </a:xfrm>
          <a:prstGeom prst="rect">
            <a:avLst/>
          </a:prstGeom>
        </p:spPr>
      </p:pic>
      <p:sp>
        <p:nvSpPr>
          <p:cNvPr id="10" name="CuadroTexto 9">
            <a:extLst>
              <a:ext uri="{FF2B5EF4-FFF2-40B4-BE49-F238E27FC236}">
                <a16:creationId xmlns:a16="http://schemas.microsoft.com/office/drawing/2014/main" id="{CDBDA8F5-274D-579C-B7CE-42EE3BD7BBC5}"/>
              </a:ext>
            </a:extLst>
          </p:cNvPr>
          <p:cNvSpPr txBox="1"/>
          <p:nvPr/>
        </p:nvSpPr>
        <p:spPr>
          <a:xfrm>
            <a:off x="4838700" y="5218343"/>
            <a:ext cx="23241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archivo: Delete</a:t>
            </a:r>
            <a:endParaRPr lang="es-PE" sz="1600" dirty="0"/>
          </a:p>
        </p:txBody>
      </p:sp>
      <p:pic>
        <p:nvPicPr>
          <p:cNvPr id="11" name="Gráfico 10" descr="Mano con dedo índice apuntando a la derecha con relleno sólido">
            <a:extLst>
              <a:ext uri="{FF2B5EF4-FFF2-40B4-BE49-F238E27FC236}">
                <a16:creationId xmlns:a16="http://schemas.microsoft.com/office/drawing/2014/main" id="{C6527F27-634B-9235-D8E0-685EF1156C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5831981" y="5583977"/>
            <a:ext cx="462902" cy="408743"/>
          </a:xfrm>
          <a:prstGeom prst="rect">
            <a:avLst/>
          </a:prstGeom>
        </p:spPr>
      </p:pic>
    </p:spTree>
    <p:extLst>
      <p:ext uri="{BB962C8B-B14F-4D97-AF65-F5344CB8AC3E}">
        <p14:creationId xmlns:p14="http://schemas.microsoft.com/office/powerpoint/2010/main" val="2621992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110996" y="1627632"/>
            <a:ext cx="3827145" cy="2226945"/>
          </a:xfrm>
          <a:custGeom>
            <a:avLst/>
            <a:gdLst/>
            <a:ahLst/>
            <a:cxnLst/>
            <a:rect l="l" t="t" r="r" b="b"/>
            <a:pathLst>
              <a:path w="3827145" h="2226945">
                <a:moveTo>
                  <a:pt x="0" y="2226564"/>
                </a:moveTo>
                <a:lnTo>
                  <a:pt x="3826764" y="2226564"/>
                </a:lnTo>
                <a:lnTo>
                  <a:pt x="3826764" y="0"/>
                </a:lnTo>
                <a:lnTo>
                  <a:pt x="0" y="0"/>
                </a:lnTo>
                <a:lnTo>
                  <a:pt x="0" y="2226564"/>
                </a:lnTo>
                <a:close/>
              </a:path>
            </a:pathLst>
          </a:custGeom>
          <a:solidFill>
            <a:srgbClr val="FFFFFF"/>
          </a:solidFill>
        </p:spPr>
        <p:txBody>
          <a:bodyPr wrap="square" lIns="0" tIns="0" rIns="0" bIns="0" rtlCol="0"/>
          <a:lstStyle/>
          <a:p>
            <a:endParaRPr/>
          </a:p>
        </p:txBody>
      </p:sp>
      <p:sp>
        <p:nvSpPr>
          <p:cNvPr id="5" name="object 5"/>
          <p:cNvSpPr/>
          <p:nvPr/>
        </p:nvSpPr>
        <p:spPr>
          <a:xfrm>
            <a:off x="6265926" y="916686"/>
            <a:ext cx="4142740" cy="645160"/>
          </a:xfrm>
          <a:custGeom>
            <a:avLst/>
            <a:gdLst/>
            <a:ahLst/>
            <a:cxnLst/>
            <a:rect l="l" t="t" r="r" b="b"/>
            <a:pathLst>
              <a:path w="4142740" h="645160">
                <a:moveTo>
                  <a:pt x="0" y="67690"/>
                </a:moveTo>
                <a:lnTo>
                  <a:pt x="5308" y="41308"/>
                </a:lnTo>
                <a:lnTo>
                  <a:pt x="19796" y="19796"/>
                </a:lnTo>
                <a:lnTo>
                  <a:pt x="41308" y="5308"/>
                </a:lnTo>
                <a:lnTo>
                  <a:pt x="67690" y="0"/>
                </a:lnTo>
                <a:lnTo>
                  <a:pt x="4074541" y="0"/>
                </a:lnTo>
                <a:lnTo>
                  <a:pt x="4100923" y="5308"/>
                </a:lnTo>
                <a:lnTo>
                  <a:pt x="4122435" y="19796"/>
                </a:lnTo>
                <a:lnTo>
                  <a:pt x="4136923" y="41308"/>
                </a:lnTo>
                <a:lnTo>
                  <a:pt x="4142231" y="67690"/>
                </a:lnTo>
                <a:lnTo>
                  <a:pt x="4142231" y="576961"/>
                </a:lnTo>
                <a:lnTo>
                  <a:pt x="4136923" y="603343"/>
                </a:lnTo>
                <a:lnTo>
                  <a:pt x="4122435" y="624855"/>
                </a:lnTo>
                <a:lnTo>
                  <a:pt x="4100923" y="639343"/>
                </a:lnTo>
                <a:lnTo>
                  <a:pt x="4074541" y="644651"/>
                </a:lnTo>
                <a:lnTo>
                  <a:pt x="67690" y="644651"/>
                </a:lnTo>
                <a:lnTo>
                  <a:pt x="41308" y="639343"/>
                </a:lnTo>
                <a:lnTo>
                  <a:pt x="19796" y="624855"/>
                </a:lnTo>
                <a:lnTo>
                  <a:pt x="5308" y="603343"/>
                </a:lnTo>
                <a:lnTo>
                  <a:pt x="0" y="576961"/>
                </a:lnTo>
                <a:lnTo>
                  <a:pt x="0" y="67690"/>
                </a:lnTo>
                <a:close/>
              </a:path>
            </a:pathLst>
          </a:custGeom>
          <a:ln w="12700">
            <a:solidFill>
              <a:srgbClr val="C55A11"/>
            </a:solidFill>
          </a:ln>
        </p:spPr>
        <p:txBody>
          <a:bodyPr wrap="square" lIns="0" tIns="0" rIns="0" bIns="0" rtlCol="0"/>
          <a:lstStyle/>
          <a:p>
            <a:endParaRPr/>
          </a:p>
        </p:txBody>
      </p:sp>
      <p:sp>
        <p:nvSpPr>
          <p:cNvPr id="6" name="object 6"/>
          <p:cNvSpPr txBox="1"/>
          <p:nvPr/>
        </p:nvSpPr>
        <p:spPr>
          <a:xfrm>
            <a:off x="7756652" y="1098041"/>
            <a:ext cx="1165225" cy="267335"/>
          </a:xfrm>
          <a:prstGeom prst="rect">
            <a:avLst/>
          </a:prstGeom>
        </p:spPr>
        <p:txBody>
          <a:bodyPr vert="horz" wrap="square" lIns="0" tIns="16510" rIns="0" bIns="0" rtlCol="0">
            <a:spAutoFit/>
          </a:bodyPr>
          <a:lstStyle/>
          <a:p>
            <a:pPr marL="12700">
              <a:lnSpc>
                <a:spcPct val="100000"/>
              </a:lnSpc>
              <a:spcBef>
                <a:spcPts val="130"/>
              </a:spcBef>
            </a:pPr>
            <a:r>
              <a:rPr sz="1550" b="1" spc="-5" dirty="0">
                <a:solidFill>
                  <a:srgbClr val="C55A11"/>
                </a:solidFill>
                <a:latin typeface="Arial"/>
                <a:cs typeface="Arial"/>
              </a:rPr>
              <a:t>I</a:t>
            </a:r>
            <a:r>
              <a:rPr sz="1550" b="1" spc="60" dirty="0">
                <a:solidFill>
                  <a:srgbClr val="C55A11"/>
                </a:solidFill>
                <a:latin typeface="Arial"/>
                <a:cs typeface="Arial"/>
              </a:rPr>
              <a:t>m</a:t>
            </a:r>
            <a:r>
              <a:rPr sz="1550" b="1" spc="20" dirty="0">
                <a:solidFill>
                  <a:srgbClr val="C55A11"/>
                </a:solidFill>
                <a:latin typeface="Arial"/>
                <a:cs typeface="Arial"/>
              </a:rPr>
              <a:t>p</a:t>
            </a:r>
            <a:r>
              <a:rPr sz="1550" b="1" spc="25" dirty="0">
                <a:solidFill>
                  <a:srgbClr val="C55A11"/>
                </a:solidFill>
                <a:latin typeface="Arial"/>
                <a:cs typeface="Arial"/>
              </a:rPr>
              <a:t>o</a:t>
            </a:r>
            <a:r>
              <a:rPr sz="1550" b="1" spc="10" dirty="0">
                <a:solidFill>
                  <a:srgbClr val="C55A11"/>
                </a:solidFill>
                <a:latin typeface="Arial"/>
                <a:cs typeface="Arial"/>
              </a:rPr>
              <a:t>r</a:t>
            </a:r>
            <a:r>
              <a:rPr sz="1550" b="1" spc="15" dirty="0">
                <a:solidFill>
                  <a:srgbClr val="C55A11"/>
                </a:solidFill>
                <a:latin typeface="Arial"/>
                <a:cs typeface="Arial"/>
              </a:rPr>
              <a:t>t</a:t>
            </a:r>
            <a:r>
              <a:rPr sz="1550" b="1" spc="-5" dirty="0">
                <a:solidFill>
                  <a:srgbClr val="C55A11"/>
                </a:solidFill>
                <a:latin typeface="Arial"/>
                <a:cs typeface="Arial"/>
              </a:rPr>
              <a:t>a</a:t>
            </a:r>
            <a:r>
              <a:rPr sz="1550" b="1" spc="20" dirty="0">
                <a:solidFill>
                  <a:srgbClr val="C55A11"/>
                </a:solidFill>
                <a:latin typeface="Arial"/>
                <a:cs typeface="Arial"/>
              </a:rPr>
              <a:t>n</a:t>
            </a:r>
            <a:r>
              <a:rPr sz="1550" b="1" dirty="0">
                <a:solidFill>
                  <a:srgbClr val="C55A11"/>
                </a:solidFill>
                <a:latin typeface="Arial"/>
                <a:cs typeface="Arial"/>
              </a:rPr>
              <a:t>c</a:t>
            </a:r>
            <a:r>
              <a:rPr sz="1550" b="1" spc="-5" dirty="0">
                <a:solidFill>
                  <a:srgbClr val="C55A11"/>
                </a:solidFill>
                <a:latin typeface="Arial"/>
                <a:cs typeface="Arial"/>
              </a:rPr>
              <a:t>i</a:t>
            </a:r>
            <a:r>
              <a:rPr sz="1550" b="1" spc="15" dirty="0">
                <a:solidFill>
                  <a:srgbClr val="C55A11"/>
                </a:solidFill>
                <a:latin typeface="Arial"/>
                <a:cs typeface="Arial"/>
              </a:rPr>
              <a:t>a</a:t>
            </a:r>
            <a:endParaRPr sz="1550">
              <a:latin typeface="Arial"/>
              <a:cs typeface="Arial"/>
            </a:endParaRPr>
          </a:p>
        </p:txBody>
      </p:sp>
      <p:sp>
        <p:nvSpPr>
          <p:cNvPr id="7" name="object 7"/>
          <p:cNvSpPr/>
          <p:nvPr/>
        </p:nvSpPr>
        <p:spPr>
          <a:xfrm>
            <a:off x="6265926" y="1611630"/>
            <a:ext cx="4142740" cy="2089785"/>
          </a:xfrm>
          <a:custGeom>
            <a:avLst/>
            <a:gdLst/>
            <a:ahLst/>
            <a:cxnLst/>
            <a:rect l="l" t="t" r="r" b="b"/>
            <a:pathLst>
              <a:path w="4142740" h="2089785">
                <a:moveTo>
                  <a:pt x="0" y="2089404"/>
                </a:moveTo>
                <a:lnTo>
                  <a:pt x="4142231" y="2089404"/>
                </a:lnTo>
                <a:lnTo>
                  <a:pt x="4142231" y="0"/>
                </a:lnTo>
                <a:lnTo>
                  <a:pt x="0" y="0"/>
                </a:lnTo>
                <a:lnTo>
                  <a:pt x="0" y="2089404"/>
                </a:lnTo>
                <a:close/>
              </a:path>
            </a:pathLst>
          </a:custGeom>
          <a:ln w="12700">
            <a:solidFill>
              <a:srgbClr val="FFFFFF"/>
            </a:solidFill>
          </a:ln>
        </p:spPr>
        <p:txBody>
          <a:bodyPr wrap="square" lIns="0" tIns="0" rIns="0" bIns="0" rtlCol="0"/>
          <a:lstStyle/>
          <a:p>
            <a:endParaRPr/>
          </a:p>
        </p:txBody>
      </p:sp>
      <p:sp>
        <p:nvSpPr>
          <p:cNvPr id="9" name="object 9"/>
          <p:cNvSpPr/>
          <p:nvPr/>
        </p:nvSpPr>
        <p:spPr>
          <a:xfrm>
            <a:off x="5301234" y="875538"/>
            <a:ext cx="0" cy="5303520"/>
          </a:xfrm>
          <a:custGeom>
            <a:avLst/>
            <a:gdLst/>
            <a:ahLst/>
            <a:cxnLst/>
            <a:rect l="l" t="t" r="r" b="b"/>
            <a:pathLst>
              <a:path h="5303520">
                <a:moveTo>
                  <a:pt x="0" y="0"/>
                </a:moveTo>
                <a:lnTo>
                  <a:pt x="0" y="5303520"/>
                </a:lnTo>
              </a:path>
            </a:pathLst>
          </a:custGeom>
          <a:ln w="45720">
            <a:solidFill>
              <a:srgbClr val="C55A11"/>
            </a:solidFill>
          </a:ln>
        </p:spPr>
        <p:txBody>
          <a:bodyPr wrap="square" lIns="0" tIns="0" rIns="0" bIns="0" rtlCol="0"/>
          <a:lstStyle/>
          <a:p>
            <a:endParaRPr/>
          </a:p>
        </p:txBody>
      </p:sp>
      <p:sp>
        <p:nvSpPr>
          <p:cNvPr id="10" name="object 10"/>
          <p:cNvSpPr/>
          <p:nvPr/>
        </p:nvSpPr>
        <p:spPr>
          <a:xfrm>
            <a:off x="5278373" y="875538"/>
            <a:ext cx="45720" cy="5303520"/>
          </a:xfrm>
          <a:custGeom>
            <a:avLst/>
            <a:gdLst/>
            <a:ahLst/>
            <a:cxnLst/>
            <a:rect l="l" t="t" r="r" b="b"/>
            <a:pathLst>
              <a:path w="45720" h="5303520">
                <a:moveTo>
                  <a:pt x="0" y="5303520"/>
                </a:moveTo>
                <a:lnTo>
                  <a:pt x="45720" y="5303520"/>
                </a:lnTo>
                <a:lnTo>
                  <a:pt x="45720" y="0"/>
                </a:lnTo>
                <a:lnTo>
                  <a:pt x="0" y="0"/>
                </a:lnTo>
                <a:lnTo>
                  <a:pt x="0" y="5303520"/>
                </a:lnTo>
                <a:close/>
              </a:path>
            </a:pathLst>
          </a:custGeom>
          <a:ln w="12700">
            <a:solidFill>
              <a:srgbClr val="C55A11"/>
            </a:solidFill>
          </a:ln>
        </p:spPr>
        <p:txBody>
          <a:bodyPr wrap="square" lIns="0" tIns="0" rIns="0" bIns="0" rtlCol="0"/>
          <a:lstStyle/>
          <a:p>
            <a:endParaRPr/>
          </a:p>
        </p:txBody>
      </p:sp>
      <p:sp>
        <p:nvSpPr>
          <p:cNvPr id="13" name="object 13"/>
          <p:cNvSpPr/>
          <p:nvPr/>
        </p:nvSpPr>
        <p:spPr>
          <a:xfrm>
            <a:off x="1113282" y="866394"/>
            <a:ext cx="3827145" cy="649605"/>
          </a:xfrm>
          <a:custGeom>
            <a:avLst/>
            <a:gdLst/>
            <a:ahLst/>
            <a:cxnLst/>
            <a:rect l="l" t="t" r="r" b="b"/>
            <a:pathLst>
              <a:path w="3827145" h="649605">
                <a:moveTo>
                  <a:pt x="0" y="68071"/>
                </a:moveTo>
                <a:lnTo>
                  <a:pt x="5354" y="41576"/>
                </a:lnTo>
                <a:lnTo>
                  <a:pt x="19954" y="19938"/>
                </a:lnTo>
                <a:lnTo>
                  <a:pt x="41608" y="5349"/>
                </a:lnTo>
                <a:lnTo>
                  <a:pt x="68122" y="0"/>
                </a:lnTo>
                <a:lnTo>
                  <a:pt x="3758692" y="0"/>
                </a:lnTo>
                <a:lnTo>
                  <a:pt x="3785187" y="5349"/>
                </a:lnTo>
                <a:lnTo>
                  <a:pt x="3806825" y="19938"/>
                </a:lnTo>
                <a:lnTo>
                  <a:pt x="3821414" y="41576"/>
                </a:lnTo>
                <a:lnTo>
                  <a:pt x="3826764" y="68071"/>
                </a:lnTo>
                <a:lnTo>
                  <a:pt x="3826764" y="581151"/>
                </a:lnTo>
                <a:lnTo>
                  <a:pt x="3821414" y="607647"/>
                </a:lnTo>
                <a:lnTo>
                  <a:pt x="3806825" y="629285"/>
                </a:lnTo>
                <a:lnTo>
                  <a:pt x="3785187" y="643874"/>
                </a:lnTo>
                <a:lnTo>
                  <a:pt x="3758692" y="649223"/>
                </a:lnTo>
                <a:lnTo>
                  <a:pt x="68122" y="649223"/>
                </a:lnTo>
                <a:lnTo>
                  <a:pt x="41608" y="643874"/>
                </a:lnTo>
                <a:lnTo>
                  <a:pt x="19954" y="629284"/>
                </a:lnTo>
                <a:lnTo>
                  <a:pt x="5354" y="607647"/>
                </a:lnTo>
                <a:lnTo>
                  <a:pt x="0" y="581151"/>
                </a:lnTo>
                <a:lnTo>
                  <a:pt x="0" y="68071"/>
                </a:lnTo>
                <a:close/>
              </a:path>
            </a:pathLst>
          </a:custGeom>
          <a:ln w="12700">
            <a:solidFill>
              <a:srgbClr val="C55A11"/>
            </a:solidFill>
          </a:ln>
        </p:spPr>
        <p:txBody>
          <a:bodyPr wrap="square" lIns="0" tIns="0" rIns="0" bIns="0" rtlCol="0"/>
          <a:lstStyle/>
          <a:p>
            <a:endParaRPr/>
          </a:p>
        </p:txBody>
      </p:sp>
      <p:sp>
        <p:nvSpPr>
          <p:cNvPr id="14" name="object 14"/>
          <p:cNvSpPr txBox="1"/>
          <p:nvPr/>
        </p:nvSpPr>
        <p:spPr>
          <a:xfrm>
            <a:off x="2095880" y="1049273"/>
            <a:ext cx="1857375" cy="267335"/>
          </a:xfrm>
          <a:prstGeom prst="rect">
            <a:avLst/>
          </a:prstGeom>
        </p:spPr>
        <p:txBody>
          <a:bodyPr vert="horz" wrap="square" lIns="0" tIns="16510" rIns="0" bIns="0" rtlCol="0">
            <a:spAutoFit/>
          </a:bodyPr>
          <a:lstStyle/>
          <a:p>
            <a:pPr marL="12700">
              <a:lnSpc>
                <a:spcPct val="100000"/>
              </a:lnSpc>
              <a:spcBef>
                <a:spcPts val="130"/>
              </a:spcBef>
            </a:pPr>
            <a:r>
              <a:rPr sz="1550" b="1" spc="20" dirty="0">
                <a:solidFill>
                  <a:srgbClr val="C55A11"/>
                </a:solidFill>
                <a:latin typeface="Arial"/>
                <a:cs typeface="Arial"/>
              </a:rPr>
              <a:t>Logro </a:t>
            </a:r>
            <a:r>
              <a:rPr sz="1550" b="1" spc="15" dirty="0">
                <a:solidFill>
                  <a:srgbClr val="C55A11"/>
                </a:solidFill>
                <a:latin typeface="Arial"/>
                <a:cs typeface="Arial"/>
              </a:rPr>
              <a:t>de </a:t>
            </a:r>
            <a:r>
              <a:rPr sz="1550" b="1" spc="5" dirty="0">
                <a:solidFill>
                  <a:srgbClr val="C55A11"/>
                </a:solidFill>
                <a:latin typeface="Arial"/>
                <a:cs typeface="Arial"/>
              </a:rPr>
              <a:t>la </a:t>
            </a:r>
            <a:r>
              <a:rPr sz="1550" b="1" spc="15" dirty="0">
                <a:solidFill>
                  <a:srgbClr val="C55A11"/>
                </a:solidFill>
                <a:latin typeface="Arial"/>
                <a:cs typeface="Arial"/>
              </a:rPr>
              <a:t>Unidad</a:t>
            </a:r>
            <a:endParaRPr sz="1550">
              <a:latin typeface="Arial"/>
              <a:cs typeface="Arial"/>
            </a:endParaRPr>
          </a:p>
        </p:txBody>
      </p:sp>
      <p:sp>
        <p:nvSpPr>
          <p:cNvPr id="15" name="object 15"/>
          <p:cNvSpPr/>
          <p:nvPr/>
        </p:nvSpPr>
        <p:spPr>
          <a:xfrm>
            <a:off x="0" y="0"/>
            <a:ext cx="12193905" cy="6858000"/>
          </a:xfrm>
          <a:custGeom>
            <a:avLst/>
            <a:gdLst/>
            <a:ahLst/>
            <a:cxnLst/>
            <a:rect l="l" t="t" r="r" b="b"/>
            <a:pathLst>
              <a:path w="12193905" h="6858000">
                <a:moveTo>
                  <a:pt x="0" y="6858000"/>
                </a:moveTo>
                <a:lnTo>
                  <a:pt x="12193524" y="6858000"/>
                </a:lnTo>
                <a:lnTo>
                  <a:pt x="12193524" y="0"/>
                </a:lnTo>
                <a:lnTo>
                  <a:pt x="0" y="0"/>
                </a:lnTo>
                <a:lnTo>
                  <a:pt x="0" y="6858000"/>
                </a:lnTo>
                <a:close/>
              </a:path>
            </a:pathLst>
          </a:custGeom>
          <a:ln w="27431">
            <a:solidFill>
              <a:srgbClr val="000000"/>
            </a:solidFill>
          </a:ln>
        </p:spPr>
        <p:txBody>
          <a:bodyPr wrap="square" lIns="0" tIns="0" rIns="0" bIns="0" rtlCol="0"/>
          <a:lstStyle/>
          <a:p>
            <a:endParaRPr/>
          </a:p>
        </p:txBody>
      </p:sp>
      <p:pic>
        <p:nvPicPr>
          <p:cNvPr id="1026" name="Picture 2" descr="VENTAJAS DE LA SOCIEDAD DE LA INFORMACIÓN: -Elimina las barreras  geográficas, ya que cualquier persona puede acceder a la … | 3d human, Tax  refund, Positive symbols">
            <a:extLst>
              <a:ext uri="{FF2B5EF4-FFF2-40B4-BE49-F238E27FC236}">
                <a16:creationId xmlns:a16="http://schemas.microsoft.com/office/drawing/2014/main" id="{F2C82DE4-095C-4BA8-9FCA-C27B96B230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1132" y="2754577"/>
            <a:ext cx="2476500" cy="30194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iro al Blanco en RL - Home | Facebook">
            <a:extLst>
              <a:ext uri="{FF2B5EF4-FFF2-40B4-BE49-F238E27FC236}">
                <a16:creationId xmlns:a16="http://schemas.microsoft.com/office/drawing/2014/main" id="{957844FC-0F99-452D-BD24-44A8738D8E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2064" y="2514600"/>
            <a:ext cx="2968136" cy="3259402"/>
          </a:xfrm>
          <a:prstGeom prst="rect">
            <a:avLst/>
          </a:prstGeom>
          <a:noFill/>
          <a:extLst>
            <a:ext uri="{909E8E84-426E-40DD-AFC4-6F175D3DCCD1}">
              <a14:hiddenFill xmlns:a14="http://schemas.microsoft.com/office/drawing/2010/main">
                <a:solidFill>
                  <a:srgbClr val="FFFFFF"/>
                </a:solidFill>
              </a14:hiddenFill>
            </a:ext>
          </a:extLst>
        </p:spPr>
      </p:pic>
      <p:sp>
        <p:nvSpPr>
          <p:cNvPr id="22" name="object 4">
            <a:extLst>
              <a:ext uri="{FF2B5EF4-FFF2-40B4-BE49-F238E27FC236}">
                <a16:creationId xmlns:a16="http://schemas.microsoft.com/office/drawing/2014/main" id="{15A6A818-0F8C-4A89-924D-B8C746E9C016}"/>
              </a:ext>
            </a:extLst>
          </p:cNvPr>
          <p:cNvSpPr txBox="1"/>
          <p:nvPr/>
        </p:nvSpPr>
        <p:spPr>
          <a:xfrm>
            <a:off x="1031196" y="1680239"/>
            <a:ext cx="3827145" cy="660437"/>
          </a:xfrm>
          <a:prstGeom prst="rect">
            <a:avLst/>
          </a:prstGeom>
        </p:spPr>
        <p:txBody>
          <a:bodyPr vert="horz" wrap="square" lIns="0" tIns="13970" rIns="0" bIns="0" rtlCol="0">
            <a:spAutoFit/>
          </a:bodyPr>
          <a:lstStyle/>
          <a:p>
            <a:pPr marL="90170" marR="74930" algn="just">
              <a:lnSpc>
                <a:spcPct val="99700"/>
              </a:lnSpc>
              <a:spcBef>
                <a:spcPts val="110"/>
              </a:spcBef>
            </a:pPr>
            <a:r>
              <a:rPr lang="es-MX" sz="1400" spc="-5" dirty="0">
                <a:latin typeface="Arial"/>
                <a:cs typeface="Arial"/>
              </a:rPr>
              <a:t>Al finalizar la unidad, el estudiante realiza una conexión a una base datos con el programa Apache NetBeans.</a:t>
            </a:r>
            <a:endParaRPr sz="1400" dirty="0">
              <a:latin typeface="Arial"/>
              <a:cs typeface="Arial"/>
            </a:endParaRPr>
          </a:p>
        </p:txBody>
      </p:sp>
      <p:sp>
        <p:nvSpPr>
          <p:cNvPr id="23" name="object 8">
            <a:extLst>
              <a:ext uri="{FF2B5EF4-FFF2-40B4-BE49-F238E27FC236}">
                <a16:creationId xmlns:a16="http://schemas.microsoft.com/office/drawing/2014/main" id="{318569AF-1326-4DD9-BC87-8DC745FAE42C}"/>
              </a:ext>
            </a:extLst>
          </p:cNvPr>
          <p:cNvSpPr txBox="1"/>
          <p:nvPr/>
        </p:nvSpPr>
        <p:spPr>
          <a:xfrm>
            <a:off x="6209878" y="1788282"/>
            <a:ext cx="4583761" cy="444352"/>
          </a:xfrm>
          <a:prstGeom prst="rect">
            <a:avLst/>
          </a:prstGeom>
        </p:spPr>
        <p:txBody>
          <a:bodyPr vert="horz" wrap="square" lIns="0" tIns="13335" rIns="0" bIns="0" rtlCol="0">
            <a:spAutoFit/>
          </a:bodyPr>
          <a:lstStyle/>
          <a:p>
            <a:pPr marL="12700" marR="5080" algn="just">
              <a:lnSpc>
                <a:spcPct val="100099"/>
              </a:lnSpc>
              <a:spcBef>
                <a:spcPts val="105"/>
              </a:spcBef>
            </a:pPr>
            <a:r>
              <a:rPr lang="es-MX" sz="1400" dirty="0">
                <a:latin typeface="Arial"/>
                <a:cs typeface="Arial"/>
              </a:rPr>
              <a:t>El estudiante realiza el proceso de conexión a una base de datos.</a:t>
            </a:r>
            <a:endParaRPr sz="1400" dirty="0">
              <a:latin typeface="Arial"/>
              <a:cs typeface="Arial"/>
            </a:endParaRPr>
          </a:p>
        </p:txBody>
      </p:sp>
    </p:spTree>
    <p:extLst>
      <p:ext uri="{BB962C8B-B14F-4D97-AF65-F5344CB8AC3E}">
        <p14:creationId xmlns:p14="http://schemas.microsoft.com/office/powerpoint/2010/main" val="1358458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6D5B050-5CBF-D2E4-39F0-083DB4CE0CA9}"/>
              </a:ext>
            </a:extLst>
          </p:cNvPr>
          <p:cNvPicPr>
            <a:picLocks noChangeAspect="1"/>
          </p:cNvPicPr>
          <p:nvPr/>
        </p:nvPicPr>
        <p:blipFill>
          <a:blip r:embed="rId2"/>
          <a:stretch>
            <a:fillRect/>
          </a:stretch>
        </p:blipFill>
        <p:spPr>
          <a:xfrm>
            <a:off x="152399" y="76200"/>
            <a:ext cx="5946433" cy="3124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áfico 3" descr="Mano con dedo índice apuntando a la derecha con relleno sólido">
            <a:extLst>
              <a:ext uri="{FF2B5EF4-FFF2-40B4-BE49-F238E27FC236}">
                <a16:creationId xmlns:a16="http://schemas.microsoft.com/office/drawing/2014/main" id="{5C02D569-8F4F-6988-14A9-F0B249CD1F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2667000" y="685801"/>
            <a:ext cx="616258" cy="544156"/>
          </a:xfrm>
          <a:prstGeom prst="rect">
            <a:avLst/>
          </a:prstGeom>
        </p:spPr>
      </p:pic>
      <p:sp>
        <p:nvSpPr>
          <p:cNvPr id="5" name="CuadroTexto 4">
            <a:extLst>
              <a:ext uri="{FF2B5EF4-FFF2-40B4-BE49-F238E27FC236}">
                <a16:creationId xmlns:a16="http://schemas.microsoft.com/office/drawing/2014/main" id="{FADD37A8-EF58-E15C-326A-AC3234206A75}"/>
              </a:ext>
            </a:extLst>
          </p:cNvPr>
          <p:cNvSpPr txBox="1"/>
          <p:nvPr/>
        </p:nvSpPr>
        <p:spPr>
          <a:xfrm>
            <a:off x="3283258" y="762000"/>
            <a:ext cx="21336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Seleccionar las casillas</a:t>
            </a:r>
            <a:endParaRPr lang="es-PE" sz="1600" dirty="0"/>
          </a:p>
        </p:txBody>
      </p:sp>
      <p:sp>
        <p:nvSpPr>
          <p:cNvPr id="6" name="CuadroTexto 5">
            <a:extLst>
              <a:ext uri="{FF2B5EF4-FFF2-40B4-BE49-F238E27FC236}">
                <a16:creationId xmlns:a16="http://schemas.microsoft.com/office/drawing/2014/main" id="{7B4D8436-2D42-64E5-5DB9-A53DB6F0B80C}"/>
              </a:ext>
            </a:extLst>
          </p:cNvPr>
          <p:cNvSpPr txBox="1"/>
          <p:nvPr/>
        </p:nvSpPr>
        <p:spPr>
          <a:xfrm>
            <a:off x="1600200" y="2057400"/>
            <a:ext cx="25146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botón: Refactor</a:t>
            </a:r>
            <a:endParaRPr lang="es-PE" sz="1600" dirty="0"/>
          </a:p>
        </p:txBody>
      </p:sp>
      <p:pic>
        <p:nvPicPr>
          <p:cNvPr id="7" name="Gráfico 6" descr="Mano con dedo índice apuntando a la derecha con relleno sólido">
            <a:extLst>
              <a:ext uri="{FF2B5EF4-FFF2-40B4-BE49-F238E27FC236}">
                <a16:creationId xmlns:a16="http://schemas.microsoft.com/office/drawing/2014/main" id="{8CD67F72-B5EB-4E34-BEB5-13F79916E9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2593481" y="2423034"/>
            <a:ext cx="462902" cy="408743"/>
          </a:xfrm>
          <a:prstGeom prst="rect">
            <a:avLst/>
          </a:prstGeom>
        </p:spPr>
      </p:pic>
      <p:pic>
        <p:nvPicPr>
          <p:cNvPr id="9" name="Imagen 8">
            <a:extLst>
              <a:ext uri="{FF2B5EF4-FFF2-40B4-BE49-F238E27FC236}">
                <a16:creationId xmlns:a16="http://schemas.microsoft.com/office/drawing/2014/main" id="{27903FED-EE52-4BE0-8914-77DBF217FEE8}"/>
              </a:ext>
            </a:extLst>
          </p:cNvPr>
          <p:cNvPicPr>
            <a:picLocks noChangeAspect="1"/>
          </p:cNvPicPr>
          <p:nvPr/>
        </p:nvPicPr>
        <p:blipFill>
          <a:blip r:embed="rId5"/>
          <a:stretch>
            <a:fillRect/>
          </a:stretch>
        </p:blipFill>
        <p:spPr>
          <a:xfrm>
            <a:off x="5257800" y="3323668"/>
            <a:ext cx="6819531" cy="34581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705978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esquinas redondeadas 5">
            <a:extLst>
              <a:ext uri="{FF2B5EF4-FFF2-40B4-BE49-F238E27FC236}">
                <a16:creationId xmlns:a16="http://schemas.microsoft.com/office/drawing/2014/main" id="{9A32AD22-D60C-DCB5-58B4-F98449E68637}"/>
              </a:ext>
            </a:extLst>
          </p:cNvPr>
          <p:cNvSpPr/>
          <p:nvPr/>
        </p:nvSpPr>
        <p:spPr>
          <a:xfrm>
            <a:off x="2057400" y="2971800"/>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dirty="0">
                <a:solidFill>
                  <a:prstClr val="white"/>
                </a:solidFill>
                <a:latin typeface="Calibri"/>
              </a:rPr>
              <a:t>Agregar dependencias de conexión</a:t>
            </a:r>
            <a:endParaRPr lang="es-ES" sz="3200" b="1" kern="1200" dirty="0">
              <a:solidFill>
                <a:prstClr val="white"/>
              </a:solidFill>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7827914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2EA2163-7888-A5DA-BFE9-A8CA39DBE9A1}"/>
              </a:ext>
            </a:extLst>
          </p:cNvPr>
          <p:cNvPicPr>
            <a:picLocks noChangeAspect="1"/>
          </p:cNvPicPr>
          <p:nvPr/>
        </p:nvPicPr>
        <p:blipFill>
          <a:blip r:embed="rId2"/>
          <a:stretch>
            <a:fillRect/>
          </a:stretch>
        </p:blipFill>
        <p:spPr>
          <a:xfrm>
            <a:off x="152399" y="152400"/>
            <a:ext cx="6048499"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F4B8AC74-25BB-BD1C-7DBE-B6A58CD7E7DD}"/>
              </a:ext>
            </a:extLst>
          </p:cNvPr>
          <p:cNvSpPr txBox="1"/>
          <p:nvPr/>
        </p:nvSpPr>
        <p:spPr>
          <a:xfrm>
            <a:off x="272249" y="609600"/>
            <a:ext cx="2851951"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derecho en: Dependencies</a:t>
            </a:r>
            <a:endParaRPr lang="es-PE" sz="1600" dirty="0"/>
          </a:p>
        </p:txBody>
      </p:sp>
      <p:pic>
        <p:nvPicPr>
          <p:cNvPr id="5" name="Gráfico 4" descr="Mano con dedo índice apuntando a la derecha con relleno sólido">
            <a:extLst>
              <a:ext uri="{FF2B5EF4-FFF2-40B4-BE49-F238E27FC236}">
                <a16:creationId xmlns:a16="http://schemas.microsoft.com/office/drawing/2014/main" id="{94F1526A-D3F7-2814-6D27-7E0810E7A0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221881" y="975234"/>
            <a:ext cx="462902" cy="408743"/>
          </a:xfrm>
          <a:prstGeom prst="rect">
            <a:avLst/>
          </a:prstGeom>
        </p:spPr>
      </p:pic>
      <p:sp>
        <p:nvSpPr>
          <p:cNvPr id="6" name="CuadroTexto 5">
            <a:extLst>
              <a:ext uri="{FF2B5EF4-FFF2-40B4-BE49-F238E27FC236}">
                <a16:creationId xmlns:a16="http://schemas.microsoft.com/office/drawing/2014/main" id="{95BE881D-3741-E5EC-C823-31EE7777A555}"/>
              </a:ext>
            </a:extLst>
          </p:cNvPr>
          <p:cNvSpPr txBox="1"/>
          <p:nvPr/>
        </p:nvSpPr>
        <p:spPr>
          <a:xfrm>
            <a:off x="2362200" y="2768025"/>
            <a:ext cx="16764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opción:</a:t>
            </a:r>
          </a:p>
          <a:p>
            <a:pPr marL="0" indent="0">
              <a:buNone/>
            </a:pPr>
            <a:r>
              <a:rPr lang="es-ES" sz="1600" dirty="0"/>
              <a:t>Add Dependency</a:t>
            </a:r>
            <a:endParaRPr lang="es-PE" sz="1600" dirty="0"/>
          </a:p>
        </p:txBody>
      </p:sp>
      <p:pic>
        <p:nvPicPr>
          <p:cNvPr id="7" name="Gráfico 6" descr="Mano con dedo índice apuntando a la derecha con relleno sólido">
            <a:extLst>
              <a:ext uri="{FF2B5EF4-FFF2-40B4-BE49-F238E27FC236}">
                <a16:creationId xmlns:a16="http://schemas.microsoft.com/office/drawing/2014/main" id="{E6D6858B-C9B6-502A-0EE8-9C0B998094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2858066" y="2150285"/>
            <a:ext cx="679581" cy="600071"/>
          </a:xfrm>
          <a:prstGeom prst="rect">
            <a:avLst/>
          </a:prstGeom>
        </p:spPr>
      </p:pic>
      <p:pic>
        <p:nvPicPr>
          <p:cNvPr id="9" name="Imagen 8">
            <a:extLst>
              <a:ext uri="{FF2B5EF4-FFF2-40B4-BE49-F238E27FC236}">
                <a16:creationId xmlns:a16="http://schemas.microsoft.com/office/drawing/2014/main" id="{9B9A60DC-E546-C955-1803-E6CFD8A1A4C4}"/>
              </a:ext>
            </a:extLst>
          </p:cNvPr>
          <p:cNvPicPr>
            <a:picLocks noChangeAspect="1"/>
          </p:cNvPicPr>
          <p:nvPr/>
        </p:nvPicPr>
        <p:blipFill>
          <a:blip r:embed="rId5"/>
          <a:stretch>
            <a:fillRect/>
          </a:stretch>
        </p:blipFill>
        <p:spPr>
          <a:xfrm>
            <a:off x="6400800" y="1447800"/>
            <a:ext cx="5572125" cy="5257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CuadroTexto 9">
            <a:extLst>
              <a:ext uri="{FF2B5EF4-FFF2-40B4-BE49-F238E27FC236}">
                <a16:creationId xmlns:a16="http://schemas.microsoft.com/office/drawing/2014/main" id="{1C9D40F2-F462-A9D4-2432-796EAF46495B}"/>
              </a:ext>
            </a:extLst>
          </p:cNvPr>
          <p:cNvSpPr txBox="1"/>
          <p:nvPr/>
        </p:nvSpPr>
        <p:spPr>
          <a:xfrm>
            <a:off x="6372744" y="194102"/>
            <a:ext cx="22098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 muestra el siguiente cuadro de dialogo</a:t>
            </a:r>
            <a:endParaRPr lang="es-PE" sz="1600" dirty="0"/>
          </a:p>
        </p:txBody>
      </p:sp>
      <p:pic>
        <p:nvPicPr>
          <p:cNvPr id="11" name="Gráfico 10" descr="Mano con dedo índice apuntando a la derecha con relleno sólido">
            <a:extLst>
              <a:ext uri="{FF2B5EF4-FFF2-40B4-BE49-F238E27FC236}">
                <a16:creationId xmlns:a16="http://schemas.microsoft.com/office/drawing/2014/main" id="{685F7504-AC4A-81FA-7E9F-8EE365987E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6837818" y="808275"/>
            <a:ext cx="679581" cy="600071"/>
          </a:xfrm>
          <a:prstGeom prst="rect">
            <a:avLst/>
          </a:prstGeom>
        </p:spPr>
      </p:pic>
    </p:spTree>
    <p:extLst>
      <p:ext uri="{BB962C8B-B14F-4D97-AF65-F5344CB8AC3E}">
        <p14:creationId xmlns:p14="http://schemas.microsoft.com/office/powerpoint/2010/main" val="1171338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596D17D-ECCA-164D-443B-502E6220C03D}"/>
              </a:ext>
            </a:extLst>
          </p:cNvPr>
          <p:cNvPicPr>
            <a:picLocks noChangeAspect="1"/>
          </p:cNvPicPr>
          <p:nvPr/>
        </p:nvPicPr>
        <p:blipFill>
          <a:blip r:embed="rId2"/>
          <a:stretch>
            <a:fillRect/>
          </a:stretch>
        </p:blipFill>
        <p:spPr>
          <a:xfrm>
            <a:off x="111758" y="17016"/>
            <a:ext cx="5572125" cy="5257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2E70E2A4-E537-AE30-0C4F-16A7C4111F12}"/>
              </a:ext>
            </a:extLst>
          </p:cNvPr>
          <p:cNvSpPr txBox="1"/>
          <p:nvPr/>
        </p:nvSpPr>
        <p:spPr>
          <a:xfrm>
            <a:off x="1447800" y="1752600"/>
            <a:ext cx="30480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En la casilla Query, digitar: mysql</a:t>
            </a:r>
            <a:endParaRPr lang="es-PE" sz="1600" dirty="0"/>
          </a:p>
        </p:txBody>
      </p:sp>
      <p:pic>
        <p:nvPicPr>
          <p:cNvPr id="5" name="Gráfico 4" descr="Mano con dedo índice apuntando a la derecha con relleno sólido">
            <a:extLst>
              <a:ext uri="{FF2B5EF4-FFF2-40B4-BE49-F238E27FC236}">
                <a16:creationId xmlns:a16="http://schemas.microsoft.com/office/drawing/2014/main" id="{CE6FA8F3-1588-CC1D-43CE-9F6CBE654C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1039363" y="1752600"/>
            <a:ext cx="408437" cy="360651"/>
          </a:xfrm>
          <a:prstGeom prst="rect">
            <a:avLst/>
          </a:prstGeom>
        </p:spPr>
      </p:pic>
      <p:pic>
        <p:nvPicPr>
          <p:cNvPr id="7" name="Imagen 6">
            <a:extLst>
              <a:ext uri="{FF2B5EF4-FFF2-40B4-BE49-F238E27FC236}">
                <a16:creationId xmlns:a16="http://schemas.microsoft.com/office/drawing/2014/main" id="{C875D728-30CD-CFE5-7C84-B1F6B6FB23E5}"/>
              </a:ext>
            </a:extLst>
          </p:cNvPr>
          <p:cNvPicPr>
            <a:picLocks noChangeAspect="1"/>
          </p:cNvPicPr>
          <p:nvPr/>
        </p:nvPicPr>
        <p:blipFill>
          <a:blip r:embed="rId5"/>
          <a:stretch>
            <a:fillRect/>
          </a:stretch>
        </p:blipFill>
        <p:spPr>
          <a:xfrm>
            <a:off x="2286000" y="5638800"/>
            <a:ext cx="9787944" cy="1143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CuadroTexto 7">
            <a:extLst>
              <a:ext uri="{FF2B5EF4-FFF2-40B4-BE49-F238E27FC236}">
                <a16:creationId xmlns:a16="http://schemas.microsoft.com/office/drawing/2014/main" id="{BB4B0016-0742-AC3C-D3A3-8035723EF1B7}"/>
              </a:ext>
            </a:extLst>
          </p:cNvPr>
          <p:cNvSpPr txBox="1"/>
          <p:nvPr/>
        </p:nvSpPr>
        <p:spPr>
          <a:xfrm>
            <a:off x="7391400" y="4610308"/>
            <a:ext cx="3843336"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 descarga y se instala hacia el repositorio</a:t>
            </a:r>
            <a:endParaRPr lang="es-PE" sz="1600" dirty="0"/>
          </a:p>
        </p:txBody>
      </p:sp>
      <p:pic>
        <p:nvPicPr>
          <p:cNvPr id="9" name="Gráfico 8" descr="Mano con dedo índice apuntando a la derecha con relleno sólido">
            <a:extLst>
              <a:ext uri="{FF2B5EF4-FFF2-40B4-BE49-F238E27FC236}">
                <a16:creationId xmlns:a16="http://schemas.microsoft.com/office/drawing/2014/main" id="{67C9584A-7743-666C-E97C-CB46F67117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8923274" y="4988617"/>
            <a:ext cx="679581" cy="600071"/>
          </a:xfrm>
          <a:prstGeom prst="rect">
            <a:avLst/>
          </a:prstGeom>
        </p:spPr>
      </p:pic>
    </p:spTree>
    <p:extLst>
      <p:ext uri="{BB962C8B-B14F-4D97-AF65-F5344CB8AC3E}">
        <p14:creationId xmlns:p14="http://schemas.microsoft.com/office/powerpoint/2010/main" val="2525938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7A08076E-94D1-AE0A-3635-E8A868F70AB4}"/>
              </a:ext>
            </a:extLst>
          </p:cNvPr>
          <p:cNvSpPr/>
          <p:nvPr/>
        </p:nvSpPr>
        <p:spPr>
          <a:xfrm>
            <a:off x="2362200" y="2667000"/>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dirty="0">
                <a:solidFill>
                  <a:prstClr val="white"/>
                </a:solidFill>
                <a:latin typeface="Calibri"/>
              </a:rPr>
              <a:t>¿Dónde se encuentra el repositorio?</a:t>
            </a:r>
            <a:endParaRPr lang="es-ES" sz="3200" b="1" kern="1200" dirty="0">
              <a:solidFill>
                <a:prstClr val="white"/>
              </a:solidFill>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708784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87F8B86-FC00-E646-4754-7D0643CE6EB6}"/>
              </a:ext>
            </a:extLst>
          </p:cNvPr>
          <p:cNvPicPr>
            <a:picLocks noChangeAspect="1"/>
          </p:cNvPicPr>
          <p:nvPr/>
        </p:nvPicPr>
        <p:blipFill>
          <a:blip r:embed="rId2"/>
          <a:stretch>
            <a:fillRect/>
          </a:stretch>
        </p:blipFill>
        <p:spPr>
          <a:xfrm>
            <a:off x="152400" y="152400"/>
            <a:ext cx="8447049" cy="137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4DFCD2A4-E472-A6E9-2079-3D536EBE4AE5}"/>
              </a:ext>
            </a:extLst>
          </p:cNvPr>
          <p:cNvSpPr txBox="1"/>
          <p:nvPr/>
        </p:nvSpPr>
        <p:spPr>
          <a:xfrm>
            <a:off x="3581400" y="2099846"/>
            <a:ext cx="29718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Doble clic en la carpeta: Usuarios</a:t>
            </a:r>
            <a:endParaRPr lang="es-PE" sz="1600" dirty="0"/>
          </a:p>
        </p:txBody>
      </p:sp>
      <p:pic>
        <p:nvPicPr>
          <p:cNvPr id="5" name="Gráfico 4" descr="Mano con dedo índice apuntando a la derecha con relleno sólido">
            <a:extLst>
              <a:ext uri="{FF2B5EF4-FFF2-40B4-BE49-F238E27FC236}">
                <a16:creationId xmlns:a16="http://schemas.microsoft.com/office/drawing/2014/main" id="{C96BD6D2-D3A0-1A27-39F4-F4B51B737C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4608445" y="1493774"/>
            <a:ext cx="679581" cy="600071"/>
          </a:xfrm>
          <a:prstGeom prst="rect">
            <a:avLst/>
          </a:prstGeom>
        </p:spPr>
      </p:pic>
      <p:pic>
        <p:nvPicPr>
          <p:cNvPr id="7" name="Imagen 6">
            <a:extLst>
              <a:ext uri="{FF2B5EF4-FFF2-40B4-BE49-F238E27FC236}">
                <a16:creationId xmlns:a16="http://schemas.microsoft.com/office/drawing/2014/main" id="{14A40F07-352C-0A94-D003-E3EC59183214}"/>
              </a:ext>
            </a:extLst>
          </p:cNvPr>
          <p:cNvPicPr>
            <a:picLocks noChangeAspect="1"/>
          </p:cNvPicPr>
          <p:nvPr/>
        </p:nvPicPr>
        <p:blipFill>
          <a:blip r:embed="rId5"/>
          <a:stretch>
            <a:fillRect/>
          </a:stretch>
        </p:blipFill>
        <p:spPr>
          <a:xfrm>
            <a:off x="152400" y="2590800"/>
            <a:ext cx="6400800" cy="2133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CuadroTexto 7">
            <a:extLst>
              <a:ext uri="{FF2B5EF4-FFF2-40B4-BE49-F238E27FC236}">
                <a16:creationId xmlns:a16="http://schemas.microsoft.com/office/drawing/2014/main" id="{3BD3C948-C2C5-2BC0-5B99-3AE4985C843E}"/>
              </a:ext>
            </a:extLst>
          </p:cNvPr>
          <p:cNvSpPr txBox="1"/>
          <p:nvPr/>
        </p:nvSpPr>
        <p:spPr>
          <a:xfrm>
            <a:off x="3581400" y="5234704"/>
            <a:ext cx="29718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Doble clic en la carpeta: Daniel</a:t>
            </a:r>
            <a:endParaRPr lang="es-PE" sz="1600" dirty="0"/>
          </a:p>
        </p:txBody>
      </p:sp>
      <p:pic>
        <p:nvPicPr>
          <p:cNvPr id="9" name="Gráfico 8" descr="Mano con dedo índice apuntando a la derecha con relleno sólido">
            <a:extLst>
              <a:ext uri="{FF2B5EF4-FFF2-40B4-BE49-F238E27FC236}">
                <a16:creationId xmlns:a16="http://schemas.microsoft.com/office/drawing/2014/main" id="{7D25407C-B051-BE60-ACCD-8343AC4353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4608445" y="4628632"/>
            <a:ext cx="679581" cy="600071"/>
          </a:xfrm>
          <a:prstGeom prst="rect">
            <a:avLst/>
          </a:prstGeom>
        </p:spPr>
      </p:pic>
      <p:sp>
        <p:nvSpPr>
          <p:cNvPr id="10" name="CuadroTexto 9">
            <a:extLst>
              <a:ext uri="{FF2B5EF4-FFF2-40B4-BE49-F238E27FC236}">
                <a16:creationId xmlns:a16="http://schemas.microsoft.com/office/drawing/2014/main" id="{543BC2DF-0197-3F97-50FA-57E3F29EA177}"/>
              </a:ext>
            </a:extLst>
          </p:cNvPr>
          <p:cNvSpPr txBox="1"/>
          <p:nvPr/>
        </p:nvSpPr>
        <p:spPr>
          <a:xfrm>
            <a:off x="152400" y="6106029"/>
            <a:ext cx="25908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Observación: En tu pc, debe estar con otro nombre</a:t>
            </a:r>
            <a:endParaRPr lang="es-PE" sz="1600" dirty="0"/>
          </a:p>
        </p:txBody>
      </p:sp>
      <p:pic>
        <p:nvPicPr>
          <p:cNvPr id="12" name="Imagen 11">
            <a:extLst>
              <a:ext uri="{FF2B5EF4-FFF2-40B4-BE49-F238E27FC236}">
                <a16:creationId xmlns:a16="http://schemas.microsoft.com/office/drawing/2014/main" id="{72F1F07C-DDFF-994D-F5C2-05D71E4E39DD}"/>
              </a:ext>
            </a:extLst>
          </p:cNvPr>
          <p:cNvPicPr>
            <a:picLocks noChangeAspect="1"/>
          </p:cNvPicPr>
          <p:nvPr/>
        </p:nvPicPr>
        <p:blipFill>
          <a:blip r:embed="rId6"/>
          <a:stretch>
            <a:fillRect/>
          </a:stretch>
        </p:blipFill>
        <p:spPr>
          <a:xfrm>
            <a:off x="7270820" y="2851817"/>
            <a:ext cx="4387780" cy="304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CuadroTexto 12">
            <a:extLst>
              <a:ext uri="{FF2B5EF4-FFF2-40B4-BE49-F238E27FC236}">
                <a16:creationId xmlns:a16="http://schemas.microsoft.com/office/drawing/2014/main" id="{E69A2187-83F6-B58D-8158-C6D1967C097B}"/>
              </a:ext>
            </a:extLst>
          </p:cNvPr>
          <p:cNvSpPr txBox="1"/>
          <p:nvPr/>
        </p:nvSpPr>
        <p:spPr>
          <a:xfrm>
            <a:off x="8023289" y="6367046"/>
            <a:ext cx="29718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Doble clic en la carpeta: .m2</a:t>
            </a:r>
            <a:endParaRPr lang="es-PE" sz="1600" dirty="0"/>
          </a:p>
        </p:txBody>
      </p:sp>
      <p:pic>
        <p:nvPicPr>
          <p:cNvPr id="14" name="Gráfico 13" descr="Mano con dedo índice apuntando a la derecha con relleno sólido">
            <a:extLst>
              <a:ext uri="{FF2B5EF4-FFF2-40B4-BE49-F238E27FC236}">
                <a16:creationId xmlns:a16="http://schemas.microsoft.com/office/drawing/2014/main" id="{D1B11922-37F0-904F-3A51-04D8C8A8E8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9050334" y="5760974"/>
            <a:ext cx="679581" cy="600071"/>
          </a:xfrm>
          <a:prstGeom prst="rect">
            <a:avLst/>
          </a:prstGeom>
        </p:spPr>
      </p:pic>
    </p:spTree>
    <p:extLst>
      <p:ext uri="{BB962C8B-B14F-4D97-AF65-F5344CB8AC3E}">
        <p14:creationId xmlns:p14="http://schemas.microsoft.com/office/powerpoint/2010/main" val="8764033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812B240-7760-562F-475D-4150FE65D401}"/>
              </a:ext>
            </a:extLst>
          </p:cNvPr>
          <p:cNvPicPr>
            <a:picLocks noChangeAspect="1"/>
          </p:cNvPicPr>
          <p:nvPr/>
        </p:nvPicPr>
        <p:blipFill>
          <a:blip r:embed="rId2"/>
          <a:stretch>
            <a:fillRect/>
          </a:stretch>
        </p:blipFill>
        <p:spPr>
          <a:xfrm>
            <a:off x="139290" y="76200"/>
            <a:ext cx="5042310"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9CF4D217-F142-BF33-374E-81D46D9ECB27}"/>
              </a:ext>
            </a:extLst>
          </p:cNvPr>
          <p:cNvSpPr txBox="1"/>
          <p:nvPr/>
        </p:nvSpPr>
        <p:spPr>
          <a:xfrm>
            <a:off x="838200" y="3090446"/>
            <a:ext cx="31242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Doble clic en la carpeta: repository</a:t>
            </a:r>
            <a:endParaRPr lang="es-PE" sz="1600" dirty="0"/>
          </a:p>
        </p:txBody>
      </p:sp>
      <p:pic>
        <p:nvPicPr>
          <p:cNvPr id="5" name="Gráfico 4" descr="Mano con dedo índice apuntando a la derecha con relleno sólido">
            <a:extLst>
              <a:ext uri="{FF2B5EF4-FFF2-40B4-BE49-F238E27FC236}">
                <a16:creationId xmlns:a16="http://schemas.microsoft.com/office/drawing/2014/main" id="{22B3ED3C-9CA3-C289-F857-28F7837E36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1941445" y="2484375"/>
            <a:ext cx="679581" cy="600071"/>
          </a:xfrm>
          <a:prstGeom prst="rect">
            <a:avLst/>
          </a:prstGeom>
        </p:spPr>
      </p:pic>
      <p:pic>
        <p:nvPicPr>
          <p:cNvPr id="7" name="Imagen 6">
            <a:extLst>
              <a:ext uri="{FF2B5EF4-FFF2-40B4-BE49-F238E27FC236}">
                <a16:creationId xmlns:a16="http://schemas.microsoft.com/office/drawing/2014/main" id="{27AD3387-EB70-1D13-B477-5CFFA63DE8CA}"/>
              </a:ext>
            </a:extLst>
          </p:cNvPr>
          <p:cNvPicPr>
            <a:picLocks noChangeAspect="1"/>
          </p:cNvPicPr>
          <p:nvPr/>
        </p:nvPicPr>
        <p:blipFill>
          <a:blip r:embed="rId5"/>
          <a:stretch>
            <a:fillRect/>
          </a:stretch>
        </p:blipFill>
        <p:spPr>
          <a:xfrm>
            <a:off x="4265089" y="3124201"/>
            <a:ext cx="7791265" cy="35906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CuadroTexto 7">
            <a:extLst>
              <a:ext uri="{FF2B5EF4-FFF2-40B4-BE49-F238E27FC236}">
                <a16:creationId xmlns:a16="http://schemas.microsoft.com/office/drawing/2014/main" id="{07B35979-2C31-97A0-6307-A23C762C5FF7}"/>
              </a:ext>
            </a:extLst>
          </p:cNvPr>
          <p:cNvSpPr txBox="1"/>
          <p:nvPr/>
        </p:nvSpPr>
        <p:spPr>
          <a:xfrm>
            <a:off x="1676399" y="4750241"/>
            <a:ext cx="2437345"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Contenido del repositorio</a:t>
            </a:r>
            <a:endParaRPr lang="es-PE" sz="1600" dirty="0"/>
          </a:p>
        </p:txBody>
      </p:sp>
      <p:pic>
        <p:nvPicPr>
          <p:cNvPr id="9" name="Gráfico 8" descr="Mano con dedo índice apuntando a la derecha con relleno sólido">
            <a:extLst>
              <a:ext uri="{FF2B5EF4-FFF2-40B4-BE49-F238E27FC236}">
                <a16:creationId xmlns:a16="http://schemas.microsoft.com/office/drawing/2014/main" id="{2EB6D78A-6561-6238-22BA-5C3A97952C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4800" y="4619483"/>
            <a:ext cx="679581" cy="600071"/>
          </a:xfrm>
          <a:prstGeom prst="rect">
            <a:avLst/>
          </a:prstGeom>
        </p:spPr>
      </p:pic>
      <p:sp>
        <p:nvSpPr>
          <p:cNvPr id="11" name="CuadroTexto 10">
            <a:extLst>
              <a:ext uri="{FF2B5EF4-FFF2-40B4-BE49-F238E27FC236}">
                <a16:creationId xmlns:a16="http://schemas.microsoft.com/office/drawing/2014/main" id="{DEA9B86C-E32D-C2AB-3591-A17882A5BB22}"/>
              </a:ext>
            </a:extLst>
          </p:cNvPr>
          <p:cNvSpPr txBox="1"/>
          <p:nvPr/>
        </p:nvSpPr>
        <p:spPr>
          <a:xfrm>
            <a:off x="5486400" y="1300816"/>
            <a:ext cx="6477000" cy="1200329"/>
          </a:xfrm>
          <a:prstGeom prst="rect">
            <a:avLst/>
          </a:prstGeom>
          <a:noFill/>
        </p:spPr>
        <p:txBody>
          <a:bodyPr wrap="square">
            <a:spAutoFit/>
          </a:bodyPr>
          <a:lstStyle/>
          <a:p>
            <a:pPr algn="just"/>
            <a:r>
              <a:rPr lang="es-ES" b="1" dirty="0"/>
              <a:t>El repositorio de Apache NetBeans es el lugar donde se encuentra el código fuente y otros recursos relacionados con el proyecto, y permite a los desarrolladores colaborar en su desarrollo y contribuir con nuevas funcionalidades o correcciones.</a:t>
            </a:r>
            <a:endParaRPr lang="es-PE" b="1" dirty="0"/>
          </a:p>
        </p:txBody>
      </p:sp>
    </p:spTree>
    <p:extLst>
      <p:ext uri="{BB962C8B-B14F-4D97-AF65-F5344CB8AC3E}">
        <p14:creationId xmlns:p14="http://schemas.microsoft.com/office/powerpoint/2010/main" val="35688277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517146C-0E78-AF86-70CC-E0ADA534F76C}"/>
              </a:ext>
            </a:extLst>
          </p:cNvPr>
          <p:cNvPicPr>
            <a:picLocks noChangeAspect="1"/>
          </p:cNvPicPr>
          <p:nvPr/>
        </p:nvPicPr>
        <p:blipFill>
          <a:blip r:embed="rId2"/>
          <a:stretch>
            <a:fillRect/>
          </a:stretch>
        </p:blipFill>
        <p:spPr>
          <a:xfrm>
            <a:off x="152400" y="152400"/>
            <a:ext cx="5572125" cy="5257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0BFC7AAB-52CE-87D5-FB7D-BF0C2376F2F3}"/>
              </a:ext>
            </a:extLst>
          </p:cNvPr>
          <p:cNvSpPr txBox="1"/>
          <p:nvPr/>
        </p:nvSpPr>
        <p:spPr>
          <a:xfrm>
            <a:off x="1447800" y="1905000"/>
            <a:ext cx="30480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En la casilla Query, digitar: mysql</a:t>
            </a:r>
            <a:endParaRPr lang="es-PE" sz="1600" dirty="0"/>
          </a:p>
        </p:txBody>
      </p:sp>
      <p:pic>
        <p:nvPicPr>
          <p:cNvPr id="5" name="Gráfico 4" descr="Mano con dedo índice apuntando a la derecha con relleno sólido">
            <a:extLst>
              <a:ext uri="{FF2B5EF4-FFF2-40B4-BE49-F238E27FC236}">
                <a16:creationId xmlns:a16="http://schemas.microsoft.com/office/drawing/2014/main" id="{65C8DF21-AEF9-D237-4A40-58FF9AF2C9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1039363" y="1905000"/>
            <a:ext cx="408437" cy="360651"/>
          </a:xfrm>
          <a:prstGeom prst="rect">
            <a:avLst/>
          </a:prstGeom>
        </p:spPr>
      </p:pic>
      <p:sp>
        <p:nvSpPr>
          <p:cNvPr id="8" name="CuadroTexto 7">
            <a:extLst>
              <a:ext uri="{FF2B5EF4-FFF2-40B4-BE49-F238E27FC236}">
                <a16:creationId xmlns:a16="http://schemas.microsoft.com/office/drawing/2014/main" id="{B365F1EC-FC30-97E1-7B9C-9BEDD5D155EA}"/>
              </a:ext>
            </a:extLst>
          </p:cNvPr>
          <p:cNvSpPr txBox="1"/>
          <p:nvPr/>
        </p:nvSpPr>
        <p:spPr>
          <a:xfrm>
            <a:off x="228600" y="3682425"/>
            <a:ext cx="33528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flecha derecha, de la opción:</a:t>
            </a:r>
          </a:p>
          <a:p>
            <a:pPr marL="0" indent="0">
              <a:buNone/>
            </a:pPr>
            <a:r>
              <a:rPr lang="es-ES" sz="1600" dirty="0"/>
              <a:t> mysql: mysql-connector-java</a:t>
            </a:r>
            <a:endParaRPr lang="es-PE" sz="1600" dirty="0"/>
          </a:p>
        </p:txBody>
      </p:sp>
      <p:pic>
        <p:nvPicPr>
          <p:cNvPr id="9" name="Gráfico 8" descr="Mano con dedo índice apuntando a la derecha con relleno sólido">
            <a:extLst>
              <a:ext uri="{FF2B5EF4-FFF2-40B4-BE49-F238E27FC236}">
                <a16:creationId xmlns:a16="http://schemas.microsoft.com/office/drawing/2014/main" id="{E9BE2220-1EB8-BB9B-4C58-C4ACC6E910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135523" y="3362849"/>
            <a:ext cx="338553" cy="318455"/>
          </a:xfrm>
          <a:prstGeom prst="rect">
            <a:avLst/>
          </a:prstGeom>
        </p:spPr>
      </p:pic>
      <p:pic>
        <p:nvPicPr>
          <p:cNvPr id="11" name="Imagen 10">
            <a:extLst>
              <a:ext uri="{FF2B5EF4-FFF2-40B4-BE49-F238E27FC236}">
                <a16:creationId xmlns:a16="http://schemas.microsoft.com/office/drawing/2014/main" id="{599B5470-F89A-1D4A-CF31-7FCFF4EC3275}"/>
              </a:ext>
            </a:extLst>
          </p:cNvPr>
          <p:cNvPicPr>
            <a:picLocks noChangeAspect="1"/>
          </p:cNvPicPr>
          <p:nvPr/>
        </p:nvPicPr>
        <p:blipFill>
          <a:blip r:embed="rId5"/>
          <a:stretch>
            <a:fillRect/>
          </a:stretch>
        </p:blipFill>
        <p:spPr>
          <a:xfrm>
            <a:off x="5834756" y="990600"/>
            <a:ext cx="6128644" cy="57829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CuadroTexto 11">
            <a:extLst>
              <a:ext uri="{FF2B5EF4-FFF2-40B4-BE49-F238E27FC236}">
                <a16:creationId xmlns:a16="http://schemas.microsoft.com/office/drawing/2014/main" id="{C3E1F6DE-95B4-2B0C-0860-C96CE68B11CA}"/>
              </a:ext>
            </a:extLst>
          </p:cNvPr>
          <p:cNvSpPr txBox="1"/>
          <p:nvPr/>
        </p:nvSpPr>
        <p:spPr>
          <a:xfrm>
            <a:off x="5867400" y="4495800"/>
            <a:ext cx="22098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opción: 8.0.30 (Ultima versión)</a:t>
            </a:r>
            <a:endParaRPr lang="es-PE" sz="1600" dirty="0"/>
          </a:p>
        </p:txBody>
      </p:sp>
      <p:pic>
        <p:nvPicPr>
          <p:cNvPr id="13" name="Gráfico 12" descr="Mano con dedo índice apuntando a la derecha con relleno sólido">
            <a:extLst>
              <a:ext uri="{FF2B5EF4-FFF2-40B4-BE49-F238E27FC236}">
                <a16:creationId xmlns:a16="http://schemas.microsoft.com/office/drawing/2014/main" id="{A7D2BF12-149D-DB74-D274-68B95E3AAC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6612523" y="4176224"/>
            <a:ext cx="338553" cy="318455"/>
          </a:xfrm>
          <a:prstGeom prst="rect">
            <a:avLst/>
          </a:prstGeom>
        </p:spPr>
      </p:pic>
      <p:sp>
        <p:nvSpPr>
          <p:cNvPr id="14" name="CuadroTexto 13">
            <a:extLst>
              <a:ext uri="{FF2B5EF4-FFF2-40B4-BE49-F238E27FC236}">
                <a16:creationId xmlns:a16="http://schemas.microsoft.com/office/drawing/2014/main" id="{FBDE3852-649B-67C6-43C3-5AC16E8BC422}"/>
              </a:ext>
            </a:extLst>
          </p:cNvPr>
          <p:cNvSpPr txBox="1"/>
          <p:nvPr/>
        </p:nvSpPr>
        <p:spPr>
          <a:xfrm>
            <a:off x="9525000" y="5410200"/>
            <a:ext cx="19812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botón: Add</a:t>
            </a:r>
            <a:endParaRPr lang="es-PE" sz="1600" dirty="0"/>
          </a:p>
        </p:txBody>
      </p:sp>
      <p:pic>
        <p:nvPicPr>
          <p:cNvPr id="15" name="Gráfico 14" descr="Mano con dedo índice apuntando a la derecha con relleno sólido">
            <a:extLst>
              <a:ext uri="{FF2B5EF4-FFF2-40B4-BE49-F238E27FC236}">
                <a16:creationId xmlns:a16="http://schemas.microsoft.com/office/drawing/2014/main" id="{59714B7C-D60C-D260-2A2E-4542EAC685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0294874" y="5778892"/>
            <a:ext cx="679581" cy="600071"/>
          </a:xfrm>
          <a:prstGeom prst="rect">
            <a:avLst/>
          </a:prstGeom>
        </p:spPr>
      </p:pic>
    </p:spTree>
    <p:extLst>
      <p:ext uri="{BB962C8B-B14F-4D97-AF65-F5344CB8AC3E}">
        <p14:creationId xmlns:p14="http://schemas.microsoft.com/office/powerpoint/2010/main" val="1119112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A6F4DAE-B761-D47F-082C-BF92EED876DE}"/>
              </a:ext>
            </a:extLst>
          </p:cNvPr>
          <p:cNvPicPr>
            <a:picLocks noChangeAspect="1"/>
          </p:cNvPicPr>
          <p:nvPr/>
        </p:nvPicPr>
        <p:blipFill>
          <a:blip r:embed="rId2"/>
          <a:stretch>
            <a:fillRect/>
          </a:stretch>
        </p:blipFill>
        <p:spPr>
          <a:xfrm>
            <a:off x="76200" y="781050"/>
            <a:ext cx="4629150" cy="10477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59566ECB-1ABC-E125-6FFF-1CD2753C0729}"/>
              </a:ext>
            </a:extLst>
          </p:cNvPr>
          <p:cNvSpPr txBox="1"/>
          <p:nvPr/>
        </p:nvSpPr>
        <p:spPr>
          <a:xfrm>
            <a:off x="304800" y="76200"/>
            <a:ext cx="35052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icono: Clean and Build Project (Shift + F11)</a:t>
            </a:r>
            <a:endParaRPr lang="es-PE" sz="1600" dirty="0"/>
          </a:p>
        </p:txBody>
      </p:sp>
      <p:pic>
        <p:nvPicPr>
          <p:cNvPr id="5" name="Gráfico 4" descr="Mano con dedo índice apuntando a la derecha con relleno sólido">
            <a:extLst>
              <a:ext uri="{FF2B5EF4-FFF2-40B4-BE49-F238E27FC236}">
                <a16:creationId xmlns:a16="http://schemas.microsoft.com/office/drawing/2014/main" id="{0BE4D347-4380-6E87-706E-44D6EFB3F6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874645" y="444892"/>
            <a:ext cx="679581" cy="600071"/>
          </a:xfrm>
          <a:prstGeom prst="rect">
            <a:avLst/>
          </a:prstGeom>
        </p:spPr>
      </p:pic>
      <p:pic>
        <p:nvPicPr>
          <p:cNvPr id="7" name="Imagen 6">
            <a:extLst>
              <a:ext uri="{FF2B5EF4-FFF2-40B4-BE49-F238E27FC236}">
                <a16:creationId xmlns:a16="http://schemas.microsoft.com/office/drawing/2014/main" id="{9B9FFEBF-434A-B3C7-B0D2-E53161A9038B}"/>
              </a:ext>
            </a:extLst>
          </p:cNvPr>
          <p:cNvPicPr>
            <a:picLocks noChangeAspect="1"/>
          </p:cNvPicPr>
          <p:nvPr/>
        </p:nvPicPr>
        <p:blipFill>
          <a:blip r:embed="rId5"/>
          <a:stretch>
            <a:fillRect/>
          </a:stretch>
        </p:blipFill>
        <p:spPr>
          <a:xfrm>
            <a:off x="386179" y="1981200"/>
            <a:ext cx="11272421" cy="47841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CuadroTexto 7">
            <a:extLst>
              <a:ext uri="{FF2B5EF4-FFF2-40B4-BE49-F238E27FC236}">
                <a16:creationId xmlns:a16="http://schemas.microsoft.com/office/drawing/2014/main" id="{7140F1A0-35B1-94EE-05B3-9031A6863E3D}"/>
              </a:ext>
            </a:extLst>
          </p:cNvPr>
          <p:cNvSpPr txBox="1"/>
          <p:nvPr/>
        </p:nvSpPr>
        <p:spPr>
          <a:xfrm>
            <a:off x="6705600" y="2286000"/>
            <a:ext cx="38100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 muestra la consola, con el siguiente resultado, significa que está correcto.</a:t>
            </a:r>
            <a:endParaRPr lang="es-PE" sz="1600" dirty="0"/>
          </a:p>
        </p:txBody>
      </p:sp>
    </p:spTree>
    <p:extLst>
      <p:ext uri="{BB962C8B-B14F-4D97-AF65-F5344CB8AC3E}">
        <p14:creationId xmlns:p14="http://schemas.microsoft.com/office/powerpoint/2010/main" val="20908287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3C7AADF-F997-2668-C4C8-FD03308D2E5D}"/>
              </a:ext>
            </a:extLst>
          </p:cNvPr>
          <p:cNvPicPr>
            <a:picLocks noChangeAspect="1"/>
          </p:cNvPicPr>
          <p:nvPr/>
        </p:nvPicPr>
        <p:blipFill>
          <a:blip r:embed="rId2"/>
          <a:stretch>
            <a:fillRect/>
          </a:stretch>
        </p:blipFill>
        <p:spPr>
          <a:xfrm>
            <a:off x="76199" y="76200"/>
            <a:ext cx="4144835" cy="2057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B494EFC6-0FF3-8143-20CF-9206B3248B9F}"/>
              </a:ext>
            </a:extLst>
          </p:cNvPr>
          <p:cNvSpPr txBox="1"/>
          <p:nvPr/>
        </p:nvSpPr>
        <p:spPr>
          <a:xfrm>
            <a:off x="457200" y="1841212"/>
            <a:ext cx="33528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flecha derecha, de la opción:</a:t>
            </a:r>
          </a:p>
          <a:p>
            <a:pPr marL="0" indent="0">
              <a:buNone/>
            </a:pPr>
            <a:r>
              <a:rPr lang="es-ES" sz="1600" dirty="0"/>
              <a:t>Dependencies</a:t>
            </a:r>
            <a:endParaRPr lang="es-PE" sz="1600" dirty="0"/>
          </a:p>
        </p:txBody>
      </p:sp>
      <p:pic>
        <p:nvPicPr>
          <p:cNvPr id="5" name="Gráfico 4" descr="Mano con dedo índice apuntando a la derecha con relleno sólido">
            <a:extLst>
              <a:ext uri="{FF2B5EF4-FFF2-40B4-BE49-F238E27FC236}">
                <a16:creationId xmlns:a16="http://schemas.microsoft.com/office/drawing/2014/main" id="{53A35754-1D9B-1699-B5C2-F9B9B756EF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364123" y="1521636"/>
            <a:ext cx="338553" cy="318455"/>
          </a:xfrm>
          <a:prstGeom prst="rect">
            <a:avLst/>
          </a:prstGeom>
        </p:spPr>
      </p:pic>
      <p:pic>
        <p:nvPicPr>
          <p:cNvPr id="9" name="Imagen 8">
            <a:extLst>
              <a:ext uri="{FF2B5EF4-FFF2-40B4-BE49-F238E27FC236}">
                <a16:creationId xmlns:a16="http://schemas.microsoft.com/office/drawing/2014/main" id="{AB2D3B29-867A-E4AF-BE95-EFA0F05C394F}"/>
              </a:ext>
            </a:extLst>
          </p:cNvPr>
          <p:cNvPicPr>
            <a:picLocks noChangeAspect="1"/>
          </p:cNvPicPr>
          <p:nvPr/>
        </p:nvPicPr>
        <p:blipFill>
          <a:blip r:embed="rId5"/>
          <a:stretch>
            <a:fillRect/>
          </a:stretch>
        </p:blipFill>
        <p:spPr>
          <a:xfrm>
            <a:off x="4416567" y="1896805"/>
            <a:ext cx="7623033" cy="48087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CuadroTexto 11">
            <a:extLst>
              <a:ext uri="{FF2B5EF4-FFF2-40B4-BE49-F238E27FC236}">
                <a16:creationId xmlns:a16="http://schemas.microsoft.com/office/drawing/2014/main" id="{164BACD3-57D3-4916-9D79-AD986B950894}"/>
              </a:ext>
            </a:extLst>
          </p:cNvPr>
          <p:cNvSpPr txBox="1"/>
          <p:nvPr/>
        </p:nvSpPr>
        <p:spPr>
          <a:xfrm>
            <a:off x="1905000" y="4673025"/>
            <a:ext cx="2970746"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 muestra el archivo jar, que permite conectar a mysql server</a:t>
            </a:r>
            <a:endParaRPr lang="es-PE" sz="1600" dirty="0"/>
          </a:p>
        </p:txBody>
      </p:sp>
      <p:pic>
        <p:nvPicPr>
          <p:cNvPr id="13" name="Gráfico 12" descr="Mano con dedo índice apuntando a la derecha con relleno sólido">
            <a:extLst>
              <a:ext uri="{FF2B5EF4-FFF2-40B4-BE49-F238E27FC236}">
                <a16:creationId xmlns:a16="http://schemas.microsoft.com/office/drawing/2014/main" id="{9B9FE854-21C6-33C0-237E-039CB7F0D7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6801" y="4669842"/>
            <a:ext cx="679581" cy="600071"/>
          </a:xfrm>
          <a:prstGeom prst="rect">
            <a:avLst/>
          </a:prstGeom>
        </p:spPr>
      </p:pic>
    </p:spTree>
    <p:extLst>
      <p:ext uri="{BB962C8B-B14F-4D97-AF65-F5344CB8AC3E}">
        <p14:creationId xmlns:p14="http://schemas.microsoft.com/office/powerpoint/2010/main" val="2922911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264908" y="388620"/>
            <a:ext cx="4348916" cy="683895"/>
          </a:xfrm>
          <a:custGeom>
            <a:avLst/>
            <a:gdLst/>
            <a:ahLst/>
            <a:cxnLst/>
            <a:rect l="l" t="t" r="r" b="b"/>
            <a:pathLst>
              <a:path w="4368165" h="683894">
                <a:moveTo>
                  <a:pt x="4253611" y="0"/>
                </a:moveTo>
                <a:lnTo>
                  <a:pt x="114046" y="0"/>
                </a:lnTo>
                <a:lnTo>
                  <a:pt x="69596" y="9016"/>
                </a:lnTo>
                <a:lnTo>
                  <a:pt x="33400" y="33400"/>
                </a:lnTo>
                <a:lnTo>
                  <a:pt x="9017" y="69595"/>
                </a:lnTo>
                <a:lnTo>
                  <a:pt x="0" y="114045"/>
                </a:lnTo>
                <a:lnTo>
                  <a:pt x="0" y="569721"/>
                </a:lnTo>
                <a:lnTo>
                  <a:pt x="9017" y="614171"/>
                </a:lnTo>
                <a:lnTo>
                  <a:pt x="33400" y="650366"/>
                </a:lnTo>
                <a:lnTo>
                  <a:pt x="69596" y="674751"/>
                </a:lnTo>
                <a:lnTo>
                  <a:pt x="114046" y="683767"/>
                </a:lnTo>
                <a:lnTo>
                  <a:pt x="4253611" y="683767"/>
                </a:lnTo>
                <a:lnTo>
                  <a:pt x="4298061" y="674751"/>
                </a:lnTo>
                <a:lnTo>
                  <a:pt x="4334256" y="650366"/>
                </a:lnTo>
                <a:lnTo>
                  <a:pt x="4358640" y="614171"/>
                </a:lnTo>
                <a:lnTo>
                  <a:pt x="4367657" y="569721"/>
                </a:lnTo>
                <a:lnTo>
                  <a:pt x="4367657" y="114045"/>
                </a:lnTo>
                <a:lnTo>
                  <a:pt x="4358640" y="69595"/>
                </a:lnTo>
                <a:lnTo>
                  <a:pt x="4334256" y="33400"/>
                </a:lnTo>
                <a:lnTo>
                  <a:pt x="4298061" y="9016"/>
                </a:lnTo>
                <a:lnTo>
                  <a:pt x="4253611" y="0"/>
                </a:lnTo>
                <a:close/>
              </a:path>
            </a:pathLst>
          </a:custGeom>
          <a:solidFill>
            <a:srgbClr val="FAD12C"/>
          </a:solidFill>
        </p:spPr>
        <p:txBody>
          <a:bodyPr wrap="square" lIns="0" tIns="0" rIns="0" bIns="0" rtlCol="0"/>
          <a:lstStyle/>
          <a:p>
            <a:pPr algn="ctr"/>
            <a:endParaRPr dirty="0"/>
          </a:p>
        </p:txBody>
      </p:sp>
      <p:sp>
        <p:nvSpPr>
          <p:cNvPr id="3" name="object 3"/>
          <p:cNvSpPr txBox="1"/>
          <p:nvPr/>
        </p:nvSpPr>
        <p:spPr>
          <a:xfrm>
            <a:off x="8839200" y="534669"/>
            <a:ext cx="1295400" cy="382156"/>
          </a:xfrm>
          <a:prstGeom prst="rect">
            <a:avLst/>
          </a:prstGeom>
        </p:spPr>
        <p:txBody>
          <a:bodyPr vert="horz" wrap="square" lIns="0" tIns="12700" rIns="0" bIns="0" rtlCol="0">
            <a:spAutoFit/>
          </a:bodyPr>
          <a:lstStyle/>
          <a:p>
            <a:pPr marL="12700">
              <a:lnSpc>
                <a:spcPct val="100000"/>
              </a:lnSpc>
              <a:spcBef>
                <a:spcPts val="100"/>
              </a:spcBef>
            </a:pPr>
            <a:r>
              <a:rPr lang="es-PE" sz="2400" b="1" spc="-5" dirty="0">
                <a:solidFill>
                  <a:srgbClr val="1F3861"/>
                </a:solidFill>
                <a:latin typeface="Segoe UI"/>
                <a:cs typeface="Segoe UI"/>
              </a:rPr>
              <a:t>Sesió</a:t>
            </a:r>
            <a:r>
              <a:rPr sz="2400" b="1" spc="-5" dirty="0">
                <a:solidFill>
                  <a:srgbClr val="1F3861"/>
                </a:solidFill>
                <a:latin typeface="Segoe UI"/>
                <a:cs typeface="Segoe UI"/>
              </a:rPr>
              <a:t>n</a:t>
            </a:r>
            <a:r>
              <a:rPr sz="2400" b="1" spc="-180" dirty="0">
                <a:solidFill>
                  <a:srgbClr val="1F3861"/>
                </a:solidFill>
                <a:latin typeface="Segoe UI"/>
                <a:cs typeface="Segoe UI"/>
              </a:rPr>
              <a:t> </a:t>
            </a:r>
            <a:r>
              <a:rPr lang="es-ES" sz="2400" b="1" spc="-180" dirty="0">
                <a:solidFill>
                  <a:srgbClr val="1F3861"/>
                </a:solidFill>
                <a:latin typeface="Segoe UI"/>
                <a:cs typeface="Segoe UI"/>
              </a:rPr>
              <a:t>3</a:t>
            </a:r>
            <a:endParaRPr sz="2400" dirty="0">
              <a:latin typeface="Segoe UI"/>
              <a:cs typeface="Segoe UI"/>
            </a:endParaRPr>
          </a:p>
        </p:txBody>
      </p:sp>
      <p:pic>
        <p:nvPicPr>
          <p:cNvPr id="9" name="Imagen 8">
            <a:extLst>
              <a:ext uri="{FF2B5EF4-FFF2-40B4-BE49-F238E27FC236}">
                <a16:creationId xmlns:a16="http://schemas.microsoft.com/office/drawing/2014/main" id="{2078172E-C2B3-2F2E-287A-FD80FE8FC609}"/>
              </a:ext>
            </a:extLst>
          </p:cNvPr>
          <p:cNvPicPr>
            <a:picLocks noChangeAspect="1"/>
          </p:cNvPicPr>
          <p:nvPr/>
        </p:nvPicPr>
        <p:blipFill>
          <a:blip r:embed="rId2"/>
          <a:stretch>
            <a:fillRect/>
          </a:stretch>
        </p:blipFill>
        <p:spPr>
          <a:xfrm>
            <a:off x="1066800" y="-5499"/>
            <a:ext cx="2667000" cy="6858000"/>
          </a:xfrm>
          <a:prstGeom prst="rect">
            <a:avLst/>
          </a:prstGeom>
        </p:spPr>
      </p:pic>
      <p:sp>
        <p:nvSpPr>
          <p:cNvPr id="15" name="Rectángulo: esquinas redondeadas 14">
            <a:extLst>
              <a:ext uri="{FF2B5EF4-FFF2-40B4-BE49-F238E27FC236}">
                <a16:creationId xmlns:a16="http://schemas.microsoft.com/office/drawing/2014/main" id="{97EA819F-8132-8149-2935-D3CFD73CA746}"/>
              </a:ext>
            </a:extLst>
          </p:cNvPr>
          <p:cNvSpPr/>
          <p:nvPr/>
        </p:nvSpPr>
        <p:spPr>
          <a:xfrm>
            <a:off x="3352800" y="1242978"/>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dirty="0">
                <a:solidFill>
                  <a:prstClr val="white"/>
                </a:solidFill>
                <a:latin typeface="Calibri"/>
              </a:rPr>
              <a:t>Activar los servicios del programa XAMPP</a:t>
            </a:r>
            <a:endParaRPr lang="es-ES" sz="3200" b="1" kern="1200" dirty="0">
              <a:solidFill>
                <a:prstClr val="white"/>
              </a:solidFill>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4" name="Rectángulo: esquinas redondeadas 3">
            <a:extLst>
              <a:ext uri="{FF2B5EF4-FFF2-40B4-BE49-F238E27FC236}">
                <a16:creationId xmlns:a16="http://schemas.microsoft.com/office/drawing/2014/main" id="{684CB9A1-A583-EE0D-BE15-82EC3644072D}"/>
              </a:ext>
            </a:extLst>
          </p:cNvPr>
          <p:cNvSpPr/>
          <p:nvPr/>
        </p:nvSpPr>
        <p:spPr>
          <a:xfrm>
            <a:off x="3352799" y="1905000"/>
            <a:ext cx="7772401"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r>
              <a:rPr lang="es-ES" sz="3200" b="1" kern="1200" dirty="0">
                <a:solidFill>
                  <a:prstClr val="white"/>
                </a:solidFill>
                <a:latin typeface="Calibri"/>
                <a:ea typeface="+mn-ea"/>
                <a:cs typeface="+mn-cs"/>
              </a:rPr>
              <a:t>Abrir el prog</a:t>
            </a:r>
            <a:r>
              <a:rPr lang="es-ES" sz="3200" b="1" dirty="0">
                <a:solidFill>
                  <a:prstClr val="white"/>
                </a:solidFill>
                <a:latin typeface="Calibri"/>
              </a:rPr>
              <a:t>rama MySQL Workbench</a:t>
            </a: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5" name="Rectángulo: esquinas redondeadas 4">
            <a:extLst>
              <a:ext uri="{FF2B5EF4-FFF2-40B4-BE49-F238E27FC236}">
                <a16:creationId xmlns:a16="http://schemas.microsoft.com/office/drawing/2014/main" id="{7344F029-7312-9FC4-6637-87A44870A4A0}"/>
              </a:ext>
            </a:extLst>
          </p:cNvPr>
          <p:cNvSpPr/>
          <p:nvPr/>
        </p:nvSpPr>
        <p:spPr>
          <a:xfrm>
            <a:off x="3384611" y="2580878"/>
            <a:ext cx="7772401"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r>
              <a:rPr lang="es-ES" sz="3200" b="1" kern="1200" dirty="0">
                <a:solidFill>
                  <a:prstClr val="white"/>
                </a:solidFill>
                <a:latin typeface="Calibri"/>
                <a:ea typeface="+mn-ea"/>
                <a:cs typeface="+mn-cs"/>
              </a:rPr>
              <a:t>Crear una conexión en MySQL Workbench</a:t>
            </a: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6" name="Rectángulo: esquinas redondeadas 5">
            <a:extLst>
              <a:ext uri="{FF2B5EF4-FFF2-40B4-BE49-F238E27FC236}">
                <a16:creationId xmlns:a16="http://schemas.microsoft.com/office/drawing/2014/main" id="{CE238148-FD9C-301C-D049-C602BD510741}"/>
              </a:ext>
            </a:extLst>
          </p:cNvPr>
          <p:cNvSpPr/>
          <p:nvPr/>
        </p:nvSpPr>
        <p:spPr>
          <a:xfrm>
            <a:off x="3384611" y="3242609"/>
            <a:ext cx="7772401"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r>
              <a:rPr lang="es-ES" sz="3200" b="1" kern="1200" dirty="0">
                <a:solidFill>
                  <a:prstClr val="white"/>
                </a:solidFill>
                <a:latin typeface="Calibri"/>
                <a:ea typeface="+mn-ea"/>
                <a:cs typeface="+mn-cs"/>
              </a:rPr>
              <a:t>Crear una BDD en MySQL Workbench</a:t>
            </a: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7" name="Rectángulo: esquinas redondeadas 6">
            <a:extLst>
              <a:ext uri="{FF2B5EF4-FFF2-40B4-BE49-F238E27FC236}">
                <a16:creationId xmlns:a16="http://schemas.microsoft.com/office/drawing/2014/main" id="{34387963-0472-2A49-852B-A3F2CBA7FA7D}"/>
              </a:ext>
            </a:extLst>
          </p:cNvPr>
          <p:cNvSpPr/>
          <p:nvPr/>
        </p:nvSpPr>
        <p:spPr>
          <a:xfrm>
            <a:off x="3384611" y="3928409"/>
            <a:ext cx="7772401"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r>
              <a:rPr lang="es-ES" sz="3200" b="1" kern="1200" dirty="0">
                <a:solidFill>
                  <a:prstClr val="white"/>
                </a:solidFill>
                <a:latin typeface="Calibri"/>
                <a:ea typeface="+mn-ea"/>
                <a:cs typeface="+mn-cs"/>
              </a:rPr>
              <a:t>Crear una </a:t>
            </a:r>
            <a:r>
              <a:rPr lang="es-ES" sz="3200" b="1" dirty="0">
                <a:solidFill>
                  <a:prstClr val="white"/>
                </a:solidFill>
                <a:latin typeface="Calibri"/>
              </a:rPr>
              <a:t>Tabla </a:t>
            </a:r>
            <a:r>
              <a:rPr lang="es-ES" sz="3200" b="1" kern="1200" dirty="0">
                <a:solidFill>
                  <a:prstClr val="white"/>
                </a:solidFill>
                <a:latin typeface="Calibri"/>
                <a:ea typeface="+mn-ea"/>
                <a:cs typeface="+mn-cs"/>
              </a:rPr>
              <a:t>en MySQL Workbench</a:t>
            </a: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8" name="Rectángulo: esquinas redondeadas 7">
            <a:extLst>
              <a:ext uri="{FF2B5EF4-FFF2-40B4-BE49-F238E27FC236}">
                <a16:creationId xmlns:a16="http://schemas.microsoft.com/office/drawing/2014/main" id="{EC12D804-F7CF-D28C-B491-A2AB7B1968FF}"/>
              </a:ext>
            </a:extLst>
          </p:cNvPr>
          <p:cNvSpPr/>
          <p:nvPr/>
        </p:nvSpPr>
        <p:spPr>
          <a:xfrm>
            <a:off x="3378707" y="4614209"/>
            <a:ext cx="7772401"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r>
              <a:rPr lang="es-ES" sz="3200" b="1" kern="1200" dirty="0">
                <a:solidFill>
                  <a:prstClr val="white"/>
                </a:solidFill>
                <a:latin typeface="Calibri"/>
                <a:ea typeface="+mn-ea"/>
                <a:cs typeface="+mn-cs"/>
              </a:rPr>
              <a:t>Crear un proyecto en Apache NetBeans</a:t>
            </a: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34D8645-18E4-7E45-2B86-30EE5F9B79B4}"/>
              </a:ext>
            </a:extLst>
          </p:cNvPr>
          <p:cNvPicPr>
            <a:picLocks noChangeAspect="1"/>
          </p:cNvPicPr>
          <p:nvPr/>
        </p:nvPicPr>
        <p:blipFill>
          <a:blip r:embed="rId2"/>
          <a:stretch>
            <a:fillRect/>
          </a:stretch>
        </p:blipFill>
        <p:spPr>
          <a:xfrm>
            <a:off x="1295400" y="152400"/>
            <a:ext cx="4533682" cy="2895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DB87206B-2975-940D-4C62-4C25BC07C5ED}"/>
              </a:ext>
            </a:extLst>
          </p:cNvPr>
          <p:cNvSpPr txBox="1"/>
          <p:nvPr/>
        </p:nvSpPr>
        <p:spPr>
          <a:xfrm>
            <a:off x="1981200" y="2387025"/>
            <a:ext cx="33528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flecha derecha, de la opción:</a:t>
            </a:r>
          </a:p>
          <a:p>
            <a:pPr marL="0" indent="0">
              <a:buNone/>
            </a:pPr>
            <a:r>
              <a:rPr lang="es-ES" sz="1600" dirty="0"/>
              <a:t>mysql-connector-java-8.0.30.jar</a:t>
            </a:r>
            <a:endParaRPr lang="es-PE" sz="1600" dirty="0"/>
          </a:p>
        </p:txBody>
      </p:sp>
      <p:pic>
        <p:nvPicPr>
          <p:cNvPr id="5" name="Gráfico 4" descr="Mano con dedo índice apuntando a la derecha con relleno sólido">
            <a:extLst>
              <a:ext uri="{FF2B5EF4-FFF2-40B4-BE49-F238E27FC236}">
                <a16:creationId xmlns:a16="http://schemas.microsoft.com/office/drawing/2014/main" id="{56248259-1AAE-98E3-BF2C-9D8F87523F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1888123" y="2067449"/>
            <a:ext cx="338553" cy="318455"/>
          </a:xfrm>
          <a:prstGeom prst="rect">
            <a:avLst/>
          </a:prstGeom>
        </p:spPr>
      </p:pic>
      <p:pic>
        <p:nvPicPr>
          <p:cNvPr id="7" name="Imagen 6">
            <a:extLst>
              <a:ext uri="{FF2B5EF4-FFF2-40B4-BE49-F238E27FC236}">
                <a16:creationId xmlns:a16="http://schemas.microsoft.com/office/drawing/2014/main" id="{69B48844-CF4D-388F-AAC9-E12172BF1B2D}"/>
              </a:ext>
            </a:extLst>
          </p:cNvPr>
          <p:cNvPicPr>
            <a:picLocks noChangeAspect="1"/>
          </p:cNvPicPr>
          <p:nvPr/>
        </p:nvPicPr>
        <p:blipFill>
          <a:blip r:embed="rId5"/>
          <a:stretch>
            <a:fillRect/>
          </a:stretch>
        </p:blipFill>
        <p:spPr>
          <a:xfrm>
            <a:off x="5943600" y="152399"/>
            <a:ext cx="2743200" cy="65107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CuadroTexto 7">
            <a:extLst>
              <a:ext uri="{FF2B5EF4-FFF2-40B4-BE49-F238E27FC236}">
                <a16:creationId xmlns:a16="http://schemas.microsoft.com/office/drawing/2014/main" id="{2566C1B6-8CDA-0E15-400B-6882D2581FB3}"/>
              </a:ext>
            </a:extLst>
          </p:cNvPr>
          <p:cNvSpPr txBox="1"/>
          <p:nvPr/>
        </p:nvSpPr>
        <p:spPr>
          <a:xfrm>
            <a:off x="8801318" y="2438400"/>
            <a:ext cx="1942882"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 muestran los siguientes archivos</a:t>
            </a:r>
            <a:endParaRPr lang="es-PE" sz="1600" dirty="0"/>
          </a:p>
        </p:txBody>
      </p:sp>
      <p:pic>
        <p:nvPicPr>
          <p:cNvPr id="9" name="Gráfico 8" descr="Mano con dedo índice apuntando a la derecha con relleno sólido">
            <a:extLst>
              <a:ext uri="{FF2B5EF4-FFF2-40B4-BE49-F238E27FC236}">
                <a16:creationId xmlns:a16="http://schemas.microsoft.com/office/drawing/2014/main" id="{EB30261B-310D-C77F-8EB9-2A6FFA5AC7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8392881" y="2605970"/>
            <a:ext cx="408437" cy="360651"/>
          </a:xfrm>
          <a:prstGeom prst="rect">
            <a:avLst/>
          </a:prstGeom>
        </p:spPr>
      </p:pic>
    </p:spTree>
    <p:extLst>
      <p:ext uri="{BB962C8B-B14F-4D97-AF65-F5344CB8AC3E}">
        <p14:creationId xmlns:p14="http://schemas.microsoft.com/office/powerpoint/2010/main" val="26489628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A0FD1076-E9BB-A0EA-100F-771CDC6F04B1}"/>
              </a:ext>
            </a:extLst>
          </p:cNvPr>
          <p:cNvSpPr/>
          <p:nvPr/>
        </p:nvSpPr>
        <p:spPr>
          <a:xfrm>
            <a:off x="2286000" y="2895600"/>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dirty="0">
                <a:solidFill>
                  <a:prstClr val="white"/>
                </a:solidFill>
                <a:latin typeface="Calibri"/>
              </a:rPr>
              <a:t>Agregar Un Package De Conexión</a:t>
            </a:r>
            <a:endParaRPr lang="es-ES" sz="3200" b="1" kern="1200" dirty="0">
              <a:solidFill>
                <a:prstClr val="white"/>
              </a:solidFill>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8312032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n 20">
            <a:extLst>
              <a:ext uri="{FF2B5EF4-FFF2-40B4-BE49-F238E27FC236}">
                <a16:creationId xmlns:a16="http://schemas.microsoft.com/office/drawing/2014/main" id="{95AE8D3D-1688-1CB6-0CF7-14FF66EE77A8}"/>
              </a:ext>
            </a:extLst>
          </p:cNvPr>
          <p:cNvPicPr>
            <a:picLocks noChangeAspect="1"/>
          </p:cNvPicPr>
          <p:nvPr/>
        </p:nvPicPr>
        <p:blipFill>
          <a:blip r:embed="rId2"/>
          <a:stretch>
            <a:fillRect/>
          </a:stretch>
        </p:blipFill>
        <p:spPr>
          <a:xfrm>
            <a:off x="152400" y="71852"/>
            <a:ext cx="6763970" cy="29761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2" name="CuadroTexto 21">
            <a:extLst>
              <a:ext uri="{FF2B5EF4-FFF2-40B4-BE49-F238E27FC236}">
                <a16:creationId xmlns:a16="http://schemas.microsoft.com/office/drawing/2014/main" id="{B4BAB719-2C7E-1360-E82C-CF7949892E39}"/>
              </a:ext>
            </a:extLst>
          </p:cNvPr>
          <p:cNvSpPr txBox="1"/>
          <p:nvPr/>
        </p:nvSpPr>
        <p:spPr>
          <a:xfrm>
            <a:off x="228600" y="1329153"/>
            <a:ext cx="18288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derecho en:</a:t>
            </a:r>
          </a:p>
          <a:p>
            <a:pPr marL="0" indent="0">
              <a:buNone/>
            </a:pPr>
            <a:r>
              <a:rPr lang="es-ES" sz="1600" dirty="0"/>
              <a:t>proyectolistado01</a:t>
            </a:r>
            <a:endParaRPr lang="es-PE" sz="1600" dirty="0"/>
          </a:p>
        </p:txBody>
      </p:sp>
      <p:pic>
        <p:nvPicPr>
          <p:cNvPr id="23" name="Gráfico 22" descr="Mano con dedo índice apuntando a la derecha con relleno sólido">
            <a:extLst>
              <a:ext uri="{FF2B5EF4-FFF2-40B4-BE49-F238E27FC236}">
                <a16:creationId xmlns:a16="http://schemas.microsoft.com/office/drawing/2014/main" id="{88E9D249-B8CF-2689-94FE-CB2247C12E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828151" y="1000649"/>
            <a:ext cx="338553" cy="318455"/>
          </a:xfrm>
          <a:prstGeom prst="rect">
            <a:avLst/>
          </a:prstGeom>
        </p:spPr>
      </p:pic>
      <p:sp>
        <p:nvSpPr>
          <p:cNvPr id="24" name="CuadroTexto 23">
            <a:extLst>
              <a:ext uri="{FF2B5EF4-FFF2-40B4-BE49-F238E27FC236}">
                <a16:creationId xmlns:a16="http://schemas.microsoft.com/office/drawing/2014/main" id="{C9A6E753-B074-B247-2395-5AA877D7CA28}"/>
              </a:ext>
            </a:extLst>
          </p:cNvPr>
          <p:cNvSpPr txBox="1"/>
          <p:nvPr/>
        </p:nvSpPr>
        <p:spPr>
          <a:xfrm>
            <a:off x="2895600" y="1485037"/>
            <a:ext cx="16764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opción: New</a:t>
            </a:r>
            <a:endParaRPr lang="es-PE" sz="1600" dirty="0"/>
          </a:p>
        </p:txBody>
      </p:sp>
      <p:pic>
        <p:nvPicPr>
          <p:cNvPr id="25" name="Gráfico 24" descr="Mano con dedo índice apuntando a la derecha con relleno sólido">
            <a:extLst>
              <a:ext uri="{FF2B5EF4-FFF2-40B4-BE49-F238E27FC236}">
                <a16:creationId xmlns:a16="http://schemas.microsoft.com/office/drawing/2014/main" id="{3C41325A-0794-4589-FE63-65B18CE928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3495152" y="1156533"/>
            <a:ext cx="338553" cy="318455"/>
          </a:xfrm>
          <a:prstGeom prst="rect">
            <a:avLst/>
          </a:prstGeom>
        </p:spPr>
      </p:pic>
      <p:sp>
        <p:nvSpPr>
          <p:cNvPr id="26" name="CuadroTexto 25">
            <a:extLst>
              <a:ext uri="{FF2B5EF4-FFF2-40B4-BE49-F238E27FC236}">
                <a16:creationId xmlns:a16="http://schemas.microsoft.com/office/drawing/2014/main" id="{C2A10559-C5E0-1A6A-9A75-FF714000C23F}"/>
              </a:ext>
            </a:extLst>
          </p:cNvPr>
          <p:cNvSpPr txBox="1"/>
          <p:nvPr/>
        </p:nvSpPr>
        <p:spPr>
          <a:xfrm>
            <a:off x="4953000" y="1777424"/>
            <a:ext cx="16764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derecho en:</a:t>
            </a:r>
          </a:p>
          <a:p>
            <a:pPr marL="0" indent="0">
              <a:buNone/>
            </a:pPr>
            <a:r>
              <a:rPr lang="es-ES" sz="1600" dirty="0"/>
              <a:t>Java Package </a:t>
            </a:r>
            <a:endParaRPr lang="es-PE" sz="1600" dirty="0"/>
          </a:p>
        </p:txBody>
      </p:sp>
      <p:pic>
        <p:nvPicPr>
          <p:cNvPr id="27" name="Gráfico 26" descr="Mano con dedo índice apuntando a la derecha con relleno sólido">
            <a:extLst>
              <a:ext uri="{FF2B5EF4-FFF2-40B4-BE49-F238E27FC236}">
                <a16:creationId xmlns:a16="http://schemas.microsoft.com/office/drawing/2014/main" id="{49D7A96C-0A2B-BE58-DA09-AAA5C92DC1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5552551" y="1448920"/>
            <a:ext cx="338553" cy="318455"/>
          </a:xfrm>
          <a:prstGeom prst="rect">
            <a:avLst/>
          </a:prstGeom>
        </p:spPr>
      </p:pic>
      <p:pic>
        <p:nvPicPr>
          <p:cNvPr id="29" name="Imagen 28">
            <a:extLst>
              <a:ext uri="{FF2B5EF4-FFF2-40B4-BE49-F238E27FC236}">
                <a16:creationId xmlns:a16="http://schemas.microsoft.com/office/drawing/2014/main" id="{55B030F6-8640-B103-617B-AC85CB0E1511}"/>
              </a:ext>
            </a:extLst>
          </p:cNvPr>
          <p:cNvPicPr>
            <a:picLocks noChangeAspect="1"/>
          </p:cNvPicPr>
          <p:nvPr/>
        </p:nvPicPr>
        <p:blipFill>
          <a:blip r:embed="rId5"/>
          <a:stretch>
            <a:fillRect/>
          </a:stretch>
        </p:blipFill>
        <p:spPr>
          <a:xfrm>
            <a:off x="6096000" y="2584285"/>
            <a:ext cx="6019800" cy="41963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0" name="CuadroTexto 29">
            <a:extLst>
              <a:ext uri="{FF2B5EF4-FFF2-40B4-BE49-F238E27FC236}">
                <a16:creationId xmlns:a16="http://schemas.microsoft.com/office/drawing/2014/main" id="{5CFE7938-24DD-F62B-D67C-6CCF273F45C7}"/>
              </a:ext>
            </a:extLst>
          </p:cNvPr>
          <p:cNvSpPr txBox="1"/>
          <p:nvPr/>
        </p:nvSpPr>
        <p:spPr>
          <a:xfrm>
            <a:off x="9535431" y="1905000"/>
            <a:ext cx="2034881"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Nombre del paquete: Capa_Conexion</a:t>
            </a:r>
            <a:endParaRPr lang="es-PE" sz="1600" dirty="0"/>
          </a:p>
        </p:txBody>
      </p:sp>
      <p:pic>
        <p:nvPicPr>
          <p:cNvPr id="31" name="Gráfico 30" descr="Mano con dedo índice apuntando a la derecha con relleno sólido">
            <a:extLst>
              <a:ext uri="{FF2B5EF4-FFF2-40B4-BE49-F238E27FC236}">
                <a16:creationId xmlns:a16="http://schemas.microsoft.com/office/drawing/2014/main" id="{89F619D4-A8D0-8C26-DD39-9DD6114AD7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0175809" y="2484374"/>
            <a:ext cx="679581" cy="600071"/>
          </a:xfrm>
          <a:prstGeom prst="rect">
            <a:avLst/>
          </a:prstGeom>
        </p:spPr>
      </p:pic>
      <p:sp>
        <p:nvSpPr>
          <p:cNvPr id="32" name="CuadroTexto 31">
            <a:extLst>
              <a:ext uri="{FF2B5EF4-FFF2-40B4-BE49-F238E27FC236}">
                <a16:creationId xmlns:a16="http://schemas.microsoft.com/office/drawing/2014/main" id="{B607B51B-CBBF-998E-D9D3-A6E8873F0912}"/>
              </a:ext>
            </a:extLst>
          </p:cNvPr>
          <p:cNvSpPr txBox="1"/>
          <p:nvPr/>
        </p:nvSpPr>
        <p:spPr>
          <a:xfrm>
            <a:off x="9296400" y="5528846"/>
            <a:ext cx="22098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botón: Finish</a:t>
            </a:r>
            <a:endParaRPr lang="es-PE" sz="1600" dirty="0"/>
          </a:p>
        </p:txBody>
      </p:sp>
      <p:pic>
        <p:nvPicPr>
          <p:cNvPr id="33" name="Gráfico 32" descr="Mano con dedo índice apuntando a la derecha con relleno sólido">
            <a:extLst>
              <a:ext uri="{FF2B5EF4-FFF2-40B4-BE49-F238E27FC236}">
                <a16:creationId xmlns:a16="http://schemas.microsoft.com/office/drawing/2014/main" id="{3C62F7C2-1126-327B-C682-D713B8233E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0012978" y="5888549"/>
            <a:ext cx="679581" cy="600071"/>
          </a:xfrm>
          <a:prstGeom prst="rect">
            <a:avLst/>
          </a:prstGeom>
        </p:spPr>
      </p:pic>
      <p:pic>
        <p:nvPicPr>
          <p:cNvPr id="35" name="Imagen 34">
            <a:extLst>
              <a:ext uri="{FF2B5EF4-FFF2-40B4-BE49-F238E27FC236}">
                <a16:creationId xmlns:a16="http://schemas.microsoft.com/office/drawing/2014/main" id="{D3843F54-74B6-1233-4C66-6002DAA8134E}"/>
              </a:ext>
            </a:extLst>
          </p:cNvPr>
          <p:cNvPicPr>
            <a:picLocks noChangeAspect="1"/>
          </p:cNvPicPr>
          <p:nvPr/>
        </p:nvPicPr>
        <p:blipFill>
          <a:blip r:embed="rId6"/>
          <a:stretch>
            <a:fillRect/>
          </a:stretch>
        </p:blipFill>
        <p:spPr>
          <a:xfrm>
            <a:off x="838200" y="4051854"/>
            <a:ext cx="5148030" cy="19679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369182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16BE6DCA-89B0-6D1B-93FE-E1488F66FA8D}"/>
              </a:ext>
            </a:extLst>
          </p:cNvPr>
          <p:cNvSpPr/>
          <p:nvPr/>
        </p:nvSpPr>
        <p:spPr>
          <a:xfrm>
            <a:off x="2438400" y="2788368"/>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dirty="0">
                <a:solidFill>
                  <a:prstClr val="white"/>
                </a:solidFill>
                <a:latin typeface="Calibri"/>
              </a:rPr>
              <a:t>Agregar Una Clase De Conexión</a:t>
            </a:r>
            <a:endParaRPr lang="es-ES" sz="3200" b="1" kern="1200" dirty="0">
              <a:solidFill>
                <a:prstClr val="white"/>
              </a:solidFill>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5456502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3413251-444F-BD59-DF2B-1F55CCD2F35D}"/>
              </a:ext>
            </a:extLst>
          </p:cNvPr>
          <p:cNvPicPr>
            <a:picLocks noChangeAspect="1"/>
          </p:cNvPicPr>
          <p:nvPr/>
        </p:nvPicPr>
        <p:blipFill>
          <a:blip r:embed="rId2"/>
          <a:stretch>
            <a:fillRect/>
          </a:stretch>
        </p:blipFill>
        <p:spPr>
          <a:xfrm>
            <a:off x="152400" y="76200"/>
            <a:ext cx="6467475" cy="36766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1185A232-A7BF-14A8-2C90-CFA10E6190F9}"/>
              </a:ext>
            </a:extLst>
          </p:cNvPr>
          <p:cNvSpPr txBox="1"/>
          <p:nvPr/>
        </p:nvSpPr>
        <p:spPr>
          <a:xfrm>
            <a:off x="3352800" y="271046"/>
            <a:ext cx="2938464"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derecho en: Capa_Conexion</a:t>
            </a:r>
            <a:endParaRPr lang="es-PE" sz="1600" dirty="0"/>
          </a:p>
        </p:txBody>
      </p:sp>
      <p:sp>
        <p:nvSpPr>
          <p:cNvPr id="6" name="CuadroTexto 5">
            <a:extLst>
              <a:ext uri="{FF2B5EF4-FFF2-40B4-BE49-F238E27FC236}">
                <a16:creationId xmlns:a16="http://schemas.microsoft.com/office/drawing/2014/main" id="{AEA42013-A3BD-6E8E-2E10-ED6EC3B5059D}"/>
              </a:ext>
            </a:extLst>
          </p:cNvPr>
          <p:cNvSpPr txBox="1"/>
          <p:nvPr/>
        </p:nvSpPr>
        <p:spPr>
          <a:xfrm>
            <a:off x="3124200" y="1408837"/>
            <a:ext cx="16764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opción: New</a:t>
            </a:r>
            <a:endParaRPr lang="es-PE" sz="1600" dirty="0"/>
          </a:p>
        </p:txBody>
      </p:sp>
      <p:pic>
        <p:nvPicPr>
          <p:cNvPr id="7" name="Gráfico 6" descr="Mano con dedo índice apuntando a la derecha con relleno sólido">
            <a:extLst>
              <a:ext uri="{FF2B5EF4-FFF2-40B4-BE49-F238E27FC236}">
                <a16:creationId xmlns:a16="http://schemas.microsoft.com/office/drawing/2014/main" id="{8A635242-160C-51BF-8A9A-4CCF2565E5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3723752" y="1080333"/>
            <a:ext cx="338553" cy="318455"/>
          </a:xfrm>
          <a:prstGeom prst="rect">
            <a:avLst/>
          </a:prstGeom>
        </p:spPr>
      </p:pic>
      <p:sp>
        <p:nvSpPr>
          <p:cNvPr id="8" name="CuadroTexto 7">
            <a:extLst>
              <a:ext uri="{FF2B5EF4-FFF2-40B4-BE49-F238E27FC236}">
                <a16:creationId xmlns:a16="http://schemas.microsoft.com/office/drawing/2014/main" id="{C0ED2AE5-2C8F-C3AC-DB84-058D01A21864}"/>
              </a:ext>
            </a:extLst>
          </p:cNvPr>
          <p:cNvSpPr txBox="1"/>
          <p:nvPr/>
        </p:nvSpPr>
        <p:spPr>
          <a:xfrm>
            <a:off x="4800600" y="1853625"/>
            <a:ext cx="16764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derecho en:</a:t>
            </a:r>
          </a:p>
          <a:p>
            <a:pPr marL="0" indent="0">
              <a:buNone/>
            </a:pPr>
            <a:r>
              <a:rPr lang="es-ES" sz="1600" dirty="0"/>
              <a:t>Java Class</a:t>
            </a:r>
            <a:endParaRPr lang="es-PE" sz="1600" dirty="0"/>
          </a:p>
        </p:txBody>
      </p:sp>
      <p:pic>
        <p:nvPicPr>
          <p:cNvPr id="9" name="Gráfico 8" descr="Mano con dedo índice apuntando a la derecha con relleno sólido">
            <a:extLst>
              <a:ext uri="{FF2B5EF4-FFF2-40B4-BE49-F238E27FC236}">
                <a16:creationId xmlns:a16="http://schemas.microsoft.com/office/drawing/2014/main" id="{C73B2974-1690-7757-F4DB-5CE4E3D6AA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5400151" y="1525121"/>
            <a:ext cx="338553" cy="318455"/>
          </a:xfrm>
          <a:prstGeom prst="rect">
            <a:avLst/>
          </a:prstGeom>
        </p:spPr>
      </p:pic>
      <p:pic>
        <p:nvPicPr>
          <p:cNvPr id="10" name="Gráfico 9" descr="Mano con dedo índice apuntando a la derecha con relleno sólido">
            <a:extLst>
              <a:ext uri="{FF2B5EF4-FFF2-40B4-BE49-F238E27FC236}">
                <a16:creationId xmlns:a16="http://schemas.microsoft.com/office/drawing/2014/main" id="{10153350-BF8C-9257-B96D-5D8BE48AB5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2984975" y="341357"/>
            <a:ext cx="426088" cy="376236"/>
          </a:xfrm>
          <a:prstGeom prst="rect">
            <a:avLst/>
          </a:prstGeom>
        </p:spPr>
      </p:pic>
      <p:pic>
        <p:nvPicPr>
          <p:cNvPr id="16" name="Imagen 15">
            <a:extLst>
              <a:ext uri="{FF2B5EF4-FFF2-40B4-BE49-F238E27FC236}">
                <a16:creationId xmlns:a16="http://schemas.microsoft.com/office/drawing/2014/main" id="{E15A461D-1C6D-7DA6-0822-52FE70AB03BE}"/>
              </a:ext>
            </a:extLst>
          </p:cNvPr>
          <p:cNvPicPr>
            <a:picLocks noChangeAspect="1"/>
          </p:cNvPicPr>
          <p:nvPr/>
        </p:nvPicPr>
        <p:blipFill>
          <a:blip r:embed="rId5"/>
          <a:stretch>
            <a:fillRect/>
          </a:stretch>
        </p:blipFill>
        <p:spPr>
          <a:xfrm>
            <a:off x="5943600" y="2539425"/>
            <a:ext cx="6094295" cy="42483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CuadroTexto 16">
            <a:extLst>
              <a:ext uri="{FF2B5EF4-FFF2-40B4-BE49-F238E27FC236}">
                <a16:creationId xmlns:a16="http://schemas.microsoft.com/office/drawing/2014/main" id="{4BB0AD61-B3E6-7CAE-AAD2-D39099A4453E}"/>
              </a:ext>
            </a:extLst>
          </p:cNvPr>
          <p:cNvSpPr txBox="1"/>
          <p:nvPr/>
        </p:nvSpPr>
        <p:spPr>
          <a:xfrm>
            <a:off x="9144000" y="2971800"/>
            <a:ext cx="27432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Nombre del archivo: Conexion</a:t>
            </a:r>
            <a:endParaRPr lang="es-PE" sz="1600" dirty="0"/>
          </a:p>
        </p:txBody>
      </p:sp>
      <p:pic>
        <p:nvPicPr>
          <p:cNvPr id="20" name="Gráfico 19" descr="Mano con dedo índice apuntando a la derecha con relleno sólido">
            <a:extLst>
              <a:ext uri="{FF2B5EF4-FFF2-40B4-BE49-F238E27FC236}">
                <a16:creationId xmlns:a16="http://schemas.microsoft.com/office/drawing/2014/main" id="{7C648FB0-A1DA-8EBA-AF46-2ACE4B6B5D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8821055" y="3053990"/>
            <a:ext cx="338553" cy="318455"/>
          </a:xfrm>
          <a:prstGeom prst="rect">
            <a:avLst/>
          </a:prstGeom>
        </p:spPr>
      </p:pic>
      <p:sp>
        <p:nvSpPr>
          <p:cNvPr id="21" name="CuadroTexto 20">
            <a:extLst>
              <a:ext uri="{FF2B5EF4-FFF2-40B4-BE49-F238E27FC236}">
                <a16:creationId xmlns:a16="http://schemas.microsoft.com/office/drawing/2014/main" id="{79CA3B44-0EBD-39FF-789A-D4A19B76E6D0}"/>
              </a:ext>
            </a:extLst>
          </p:cNvPr>
          <p:cNvSpPr txBox="1"/>
          <p:nvPr/>
        </p:nvSpPr>
        <p:spPr>
          <a:xfrm>
            <a:off x="9159608" y="5791200"/>
            <a:ext cx="21336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el botón: Finish</a:t>
            </a:r>
            <a:endParaRPr lang="es-PE" sz="1600" dirty="0"/>
          </a:p>
        </p:txBody>
      </p:sp>
      <p:pic>
        <p:nvPicPr>
          <p:cNvPr id="22" name="Gráfico 21" descr="Mano con dedo índice apuntando a la derecha con relleno sólido">
            <a:extLst>
              <a:ext uri="{FF2B5EF4-FFF2-40B4-BE49-F238E27FC236}">
                <a16:creationId xmlns:a16="http://schemas.microsoft.com/office/drawing/2014/main" id="{C17E53C1-D5B1-EF90-408B-1C82D50FBC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0084106" y="6120926"/>
            <a:ext cx="426088" cy="376236"/>
          </a:xfrm>
          <a:prstGeom prst="rect">
            <a:avLst/>
          </a:prstGeom>
        </p:spPr>
      </p:pic>
    </p:spTree>
    <p:extLst>
      <p:ext uri="{BB962C8B-B14F-4D97-AF65-F5344CB8AC3E}">
        <p14:creationId xmlns:p14="http://schemas.microsoft.com/office/powerpoint/2010/main" val="3524112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C3F763C-B031-5B1B-7910-5C2469EBAA8A}"/>
              </a:ext>
            </a:extLst>
          </p:cNvPr>
          <p:cNvPicPr>
            <a:picLocks noChangeAspect="1"/>
          </p:cNvPicPr>
          <p:nvPr/>
        </p:nvPicPr>
        <p:blipFill>
          <a:blip r:embed="rId2"/>
          <a:stretch>
            <a:fillRect/>
          </a:stretch>
        </p:blipFill>
        <p:spPr>
          <a:xfrm>
            <a:off x="152400" y="1066800"/>
            <a:ext cx="11887200" cy="5257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CuadroTexto 5">
            <a:extLst>
              <a:ext uri="{FF2B5EF4-FFF2-40B4-BE49-F238E27FC236}">
                <a16:creationId xmlns:a16="http://schemas.microsoft.com/office/drawing/2014/main" id="{29DABB42-57C5-CC90-4625-3FA15478BAAF}"/>
              </a:ext>
            </a:extLst>
          </p:cNvPr>
          <p:cNvSpPr txBox="1"/>
          <p:nvPr/>
        </p:nvSpPr>
        <p:spPr>
          <a:xfrm>
            <a:off x="3124200" y="1337846"/>
            <a:ext cx="32004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 muestra el contenido del archivo</a:t>
            </a:r>
            <a:endParaRPr lang="es-PE" sz="1600" dirty="0"/>
          </a:p>
        </p:txBody>
      </p:sp>
      <p:pic>
        <p:nvPicPr>
          <p:cNvPr id="7" name="Gráfico 6" descr="Mano con dedo índice apuntando a la derecha con relleno sólido">
            <a:extLst>
              <a:ext uri="{FF2B5EF4-FFF2-40B4-BE49-F238E27FC236}">
                <a16:creationId xmlns:a16="http://schemas.microsoft.com/office/drawing/2014/main" id="{E8AD6564-F371-0BD4-A77B-31729929FF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4353498" y="1701326"/>
            <a:ext cx="426088" cy="376236"/>
          </a:xfrm>
          <a:prstGeom prst="rect">
            <a:avLst/>
          </a:prstGeom>
        </p:spPr>
      </p:pic>
    </p:spTree>
    <p:extLst>
      <p:ext uri="{BB962C8B-B14F-4D97-AF65-F5344CB8AC3E}">
        <p14:creationId xmlns:p14="http://schemas.microsoft.com/office/powerpoint/2010/main" val="41861922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C737E06-7A57-FA01-2F6E-20C24201BF1A}"/>
              </a:ext>
            </a:extLst>
          </p:cNvPr>
          <p:cNvPicPr>
            <a:picLocks noChangeAspect="1"/>
          </p:cNvPicPr>
          <p:nvPr/>
        </p:nvPicPr>
        <p:blipFill>
          <a:blip r:embed="rId2"/>
          <a:stretch>
            <a:fillRect/>
          </a:stretch>
        </p:blipFill>
        <p:spPr>
          <a:xfrm>
            <a:off x="228600" y="1219200"/>
            <a:ext cx="11734800" cy="4876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108C27E0-60E1-0AA3-6216-84A70A219794}"/>
              </a:ext>
            </a:extLst>
          </p:cNvPr>
          <p:cNvSpPr txBox="1"/>
          <p:nvPr/>
        </p:nvSpPr>
        <p:spPr>
          <a:xfrm>
            <a:off x="2514600" y="1337846"/>
            <a:ext cx="44196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Seleccionar el comentario, pulsar la tecla suprimir</a:t>
            </a:r>
            <a:endParaRPr lang="es-PE" sz="1600" dirty="0"/>
          </a:p>
        </p:txBody>
      </p:sp>
      <p:pic>
        <p:nvPicPr>
          <p:cNvPr id="5" name="Gráfico 4" descr="Mano con dedo índice apuntando a la derecha con relleno sólido">
            <a:extLst>
              <a:ext uri="{FF2B5EF4-FFF2-40B4-BE49-F238E27FC236}">
                <a16:creationId xmlns:a16="http://schemas.microsoft.com/office/drawing/2014/main" id="{5C0260CB-18B5-39AA-FEE2-5BCA903B26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4353498" y="1701326"/>
            <a:ext cx="426088" cy="376236"/>
          </a:xfrm>
          <a:prstGeom prst="rect">
            <a:avLst/>
          </a:prstGeom>
        </p:spPr>
      </p:pic>
    </p:spTree>
    <p:extLst>
      <p:ext uri="{BB962C8B-B14F-4D97-AF65-F5344CB8AC3E}">
        <p14:creationId xmlns:p14="http://schemas.microsoft.com/office/powerpoint/2010/main" val="20074531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297C631-5C2A-9310-4D75-7F9C4C59A5A3}"/>
              </a:ext>
            </a:extLst>
          </p:cNvPr>
          <p:cNvPicPr>
            <a:picLocks noChangeAspect="1"/>
          </p:cNvPicPr>
          <p:nvPr/>
        </p:nvPicPr>
        <p:blipFill>
          <a:blip r:embed="rId2"/>
          <a:stretch>
            <a:fillRect/>
          </a:stretch>
        </p:blipFill>
        <p:spPr>
          <a:xfrm>
            <a:off x="228600" y="1143000"/>
            <a:ext cx="11716200" cy="5257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CuadroTexto 4">
            <a:extLst>
              <a:ext uri="{FF2B5EF4-FFF2-40B4-BE49-F238E27FC236}">
                <a16:creationId xmlns:a16="http://schemas.microsoft.com/office/drawing/2014/main" id="{67799F17-1EB7-5C93-FE08-75F4BAC89238}"/>
              </a:ext>
            </a:extLst>
          </p:cNvPr>
          <p:cNvSpPr txBox="1"/>
          <p:nvPr/>
        </p:nvSpPr>
        <p:spPr>
          <a:xfrm>
            <a:off x="1371600" y="1981200"/>
            <a:ext cx="44196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Seleccionar el comentario, pulsar la tecla suprimir</a:t>
            </a:r>
            <a:endParaRPr lang="es-PE" sz="1600" dirty="0"/>
          </a:p>
        </p:txBody>
      </p:sp>
      <p:pic>
        <p:nvPicPr>
          <p:cNvPr id="6" name="Gráfico 5" descr="Mano con dedo índice apuntando a la derecha con relleno sólido">
            <a:extLst>
              <a:ext uri="{FF2B5EF4-FFF2-40B4-BE49-F238E27FC236}">
                <a16:creationId xmlns:a16="http://schemas.microsoft.com/office/drawing/2014/main" id="{E9C10F7D-E54C-41C5-5DCB-48DD46EC73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3210498" y="2344680"/>
            <a:ext cx="426088" cy="376236"/>
          </a:xfrm>
          <a:prstGeom prst="rect">
            <a:avLst/>
          </a:prstGeom>
        </p:spPr>
      </p:pic>
    </p:spTree>
    <p:extLst>
      <p:ext uri="{BB962C8B-B14F-4D97-AF65-F5344CB8AC3E}">
        <p14:creationId xmlns:p14="http://schemas.microsoft.com/office/powerpoint/2010/main" val="15161220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423BDD6-43FB-7FA3-6D06-E707CAA9D567}"/>
              </a:ext>
            </a:extLst>
          </p:cNvPr>
          <p:cNvPicPr>
            <a:picLocks noChangeAspect="1"/>
          </p:cNvPicPr>
          <p:nvPr/>
        </p:nvPicPr>
        <p:blipFill>
          <a:blip r:embed="rId2"/>
          <a:stretch>
            <a:fillRect/>
          </a:stretch>
        </p:blipFill>
        <p:spPr>
          <a:xfrm>
            <a:off x="152400" y="990600"/>
            <a:ext cx="11859768"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CCAE1A70-3A37-ED47-0516-E58DD998303B}"/>
              </a:ext>
            </a:extLst>
          </p:cNvPr>
          <p:cNvSpPr txBox="1"/>
          <p:nvPr/>
        </p:nvSpPr>
        <p:spPr>
          <a:xfrm>
            <a:off x="2711927" y="4453354"/>
            <a:ext cx="41910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 declara una variable conectar de tipo clase Connection, cuyo valor inicial es nulo</a:t>
            </a:r>
            <a:endParaRPr lang="es-PE" sz="1600" dirty="0"/>
          </a:p>
        </p:txBody>
      </p:sp>
      <p:pic>
        <p:nvPicPr>
          <p:cNvPr id="5" name="Gráfico 4" descr="Mano con dedo índice apuntando a la derecha con relleno sólido">
            <a:extLst>
              <a:ext uri="{FF2B5EF4-FFF2-40B4-BE49-F238E27FC236}">
                <a16:creationId xmlns:a16="http://schemas.microsoft.com/office/drawing/2014/main" id="{243BD589-5A0B-7E97-C444-00F77D08E6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4638151" y="4124850"/>
            <a:ext cx="338553" cy="318455"/>
          </a:xfrm>
          <a:prstGeom prst="rect">
            <a:avLst/>
          </a:prstGeom>
        </p:spPr>
      </p:pic>
      <p:sp>
        <p:nvSpPr>
          <p:cNvPr id="7" name="CuadroTexto 6">
            <a:extLst>
              <a:ext uri="{FF2B5EF4-FFF2-40B4-BE49-F238E27FC236}">
                <a16:creationId xmlns:a16="http://schemas.microsoft.com/office/drawing/2014/main" id="{20F78F9E-1ED6-FD7E-C09F-35F66386AEA1}"/>
              </a:ext>
            </a:extLst>
          </p:cNvPr>
          <p:cNvSpPr txBox="1"/>
          <p:nvPr/>
        </p:nvSpPr>
        <p:spPr>
          <a:xfrm>
            <a:off x="7407280" y="2458283"/>
            <a:ext cx="4579735" cy="424731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85750" indent="-285750" algn="just">
              <a:buFont typeface="Wingdings" panose="05000000000000000000" pitchFamily="2" charset="2"/>
              <a:buChar char="q"/>
            </a:pPr>
            <a:r>
              <a:rPr lang="es-ES" b="1" dirty="0"/>
              <a:t>En Java, los objetos son instancias de clases, y las variables que hacen referencia a esos objetos se declaran con el tipo de la clase correspondiente.</a:t>
            </a:r>
          </a:p>
          <a:p>
            <a:pPr marL="285750" indent="-285750" algn="just">
              <a:buFont typeface="Wingdings" panose="05000000000000000000" pitchFamily="2" charset="2"/>
              <a:buChar char="q"/>
            </a:pPr>
            <a:endParaRPr lang="es-ES" b="1" dirty="0"/>
          </a:p>
          <a:p>
            <a:pPr marL="285750" indent="-285750" algn="just">
              <a:buFont typeface="Wingdings" panose="05000000000000000000" pitchFamily="2" charset="2"/>
              <a:buChar char="q"/>
            </a:pPr>
            <a:r>
              <a:rPr lang="es-ES" b="1" dirty="0"/>
              <a:t>En este caso, la variable "conectar" se declara como una variable de tipo "Connection", lo que significa que puede almacenar una referencia a un objeto de la clase "Connection".</a:t>
            </a:r>
          </a:p>
          <a:p>
            <a:pPr marL="285750" indent="-285750" algn="just">
              <a:buFont typeface="Wingdings" panose="05000000000000000000" pitchFamily="2" charset="2"/>
              <a:buChar char="q"/>
            </a:pPr>
            <a:endParaRPr lang="es-ES" b="1" dirty="0"/>
          </a:p>
          <a:p>
            <a:pPr marL="285750" indent="-285750" algn="just">
              <a:buFont typeface="Wingdings" panose="05000000000000000000" pitchFamily="2" charset="2"/>
              <a:buChar char="q"/>
            </a:pPr>
            <a:r>
              <a:rPr lang="es-ES" b="1" dirty="0"/>
              <a:t>Al asignarle null como valor inicial, indica que en ese momento no se ha asignado ninguna instancia de conexión a la variable.</a:t>
            </a:r>
            <a:endParaRPr lang="es-PE" b="1" dirty="0"/>
          </a:p>
        </p:txBody>
      </p:sp>
    </p:spTree>
    <p:extLst>
      <p:ext uri="{BB962C8B-B14F-4D97-AF65-F5344CB8AC3E}">
        <p14:creationId xmlns:p14="http://schemas.microsoft.com/office/powerpoint/2010/main" val="18427032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D4D5FF9-C61C-F425-7581-59CE3826153B}"/>
              </a:ext>
            </a:extLst>
          </p:cNvPr>
          <p:cNvPicPr>
            <a:picLocks noChangeAspect="1"/>
          </p:cNvPicPr>
          <p:nvPr/>
        </p:nvPicPr>
        <p:blipFill>
          <a:blip r:embed="rId2"/>
          <a:stretch>
            <a:fillRect/>
          </a:stretch>
        </p:blipFill>
        <p:spPr>
          <a:xfrm>
            <a:off x="163717" y="76200"/>
            <a:ext cx="8599283" cy="3124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430E95B5-4419-CB4B-A16F-CC5989581105}"/>
              </a:ext>
            </a:extLst>
          </p:cNvPr>
          <p:cNvSpPr txBox="1"/>
          <p:nvPr/>
        </p:nvSpPr>
        <p:spPr>
          <a:xfrm>
            <a:off x="76201" y="2209800"/>
            <a:ext cx="838199" cy="83099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a:t>
            </a:r>
          </a:p>
          <a:p>
            <a:pPr marL="0" indent="0">
              <a:buNone/>
            </a:pPr>
            <a:r>
              <a:rPr lang="es-ES" sz="1600" dirty="0"/>
              <a:t>el icono</a:t>
            </a:r>
            <a:endParaRPr lang="es-PE" sz="1600" dirty="0"/>
          </a:p>
        </p:txBody>
      </p:sp>
      <p:pic>
        <p:nvPicPr>
          <p:cNvPr id="5" name="Gráfico 4" descr="Mano con dedo índice apuntando a la derecha con relleno sólido">
            <a:extLst>
              <a:ext uri="{FF2B5EF4-FFF2-40B4-BE49-F238E27FC236}">
                <a16:creationId xmlns:a16="http://schemas.microsoft.com/office/drawing/2014/main" id="{452C5197-651B-E8AD-3E03-C2B5A49877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294751" y="1915049"/>
            <a:ext cx="338553" cy="318455"/>
          </a:xfrm>
          <a:prstGeom prst="rect">
            <a:avLst/>
          </a:prstGeom>
        </p:spPr>
      </p:pic>
      <p:sp>
        <p:nvSpPr>
          <p:cNvPr id="6" name="CuadroTexto 5">
            <a:extLst>
              <a:ext uri="{FF2B5EF4-FFF2-40B4-BE49-F238E27FC236}">
                <a16:creationId xmlns:a16="http://schemas.microsoft.com/office/drawing/2014/main" id="{9EA038D4-BF97-2A40-60DA-6C4BCECA5D2C}"/>
              </a:ext>
            </a:extLst>
          </p:cNvPr>
          <p:cNvSpPr txBox="1"/>
          <p:nvPr/>
        </p:nvSpPr>
        <p:spPr>
          <a:xfrm>
            <a:off x="990600" y="2615625"/>
            <a:ext cx="32766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opción: </a:t>
            </a:r>
          </a:p>
          <a:p>
            <a:pPr marL="0" indent="0">
              <a:buNone/>
            </a:pPr>
            <a:r>
              <a:rPr lang="es-ES" sz="1600" dirty="0"/>
              <a:t>Add import for java.sql.Connection</a:t>
            </a:r>
            <a:endParaRPr lang="es-PE" sz="1600" dirty="0"/>
          </a:p>
        </p:txBody>
      </p:sp>
      <p:pic>
        <p:nvPicPr>
          <p:cNvPr id="7" name="Gráfico 6" descr="Mano con dedo índice apuntando a la derecha con relleno sólido">
            <a:extLst>
              <a:ext uri="{FF2B5EF4-FFF2-40B4-BE49-F238E27FC236}">
                <a16:creationId xmlns:a16="http://schemas.microsoft.com/office/drawing/2014/main" id="{57FF5811-6945-A681-873E-33B62B91CC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1666350" y="2288095"/>
            <a:ext cx="338553" cy="318455"/>
          </a:xfrm>
          <a:prstGeom prst="rect">
            <a:avLst/>
          </a:prstGeom>
        </p:spPr>
      </p:pic>
      <p:pic>
        <p:nvPicPr>
          <p:cNvPr id="9" name="Imagen 8">
            <a:extLst>
              <a:ext uri="{FF2B5EF4-FFF2-40B4-BE49-F238E27FC236}">
                <a16:creationId xmlns:a16="http://schemas.microsoft.com/office/drawing/2014/main" id="{ED27F996-0563-3902-4324-1676064CE9EF}"/>
              </a:ext>
            </a:extLst>
          </p:cNvPr>
          <p:cNvPicPr>
            <a:picLocks noChangeAspect="1"/>
          </p:cNvPicPr>
          <p:nvPr/>
        </p:nvPicPr>
        <p:blipFill>
          <a:blip r:embed="rId5"/>
          <a:stretch>
            <a:fillRect/>
          </a:stretch>
        </p:blipFill>
        <p:spPr>
          <a:xfrm>
            <a:off x="3029010" y="3352800"/>
            <a:ext cx="9010590" cy="3429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CuadroTexto 9">
            <a:extLst>
              <a:ext uri="{FF2B5EF4-FFF2-40B4-BE49-F238E27FC236}">
                <a16:creationId xmlns:a16="http://schemas.microsoft.com/office/drawing/2014/main" id="{0630AE48-728F-0732-A423-38F1132AC8F1}"/>
              </a:ext>
            </a:extLst>
          </p:cNvPr>
          <p:cNvSpPr txBox="1"/>
          <p:nvPr/>
        </p:nvSpPr>
        <p:spPr>
          <a:xfrm>
            <a:off x="8382000" y="4648200"/>
            <a:ext cx="27432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Clase Connection, importado</a:t>
            </a:r>
            <a:endParaRPr lang="es-PE" sz="1600" dirty="0"/>
          </a:p>
        </p:txBody>
      </p:sp>
      <p:pic>
        <p:nvPicPr>
          <p:cNvPr id="11" name="Gráfico 10" descr="Mano con dedo índice apuntando a la derecha con relleno sólido">
            <a:extLst>
              <a:ext uri="{FF2B5EF4-FFF2-40B4-BE49-F238E27FC236}">
                <a16:creationId xmlns:a16="http://schemas.microsoft.com/office/drawing/2014/main" id="{655922D3-4029-402A-0F24-C65194CDC9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1044996">
            <a:off x="8032538" y="4699096"/>
            <a:ext cx="338553" cy="318455"/>
          </a:xfrm>
          <a:prstGeom prst="rect">
            <a:avLst/>
          </a:prstGeom>
        </p:spPr>
      </p:pic>
    </p:spTree>
    <p:extLst>
      <p:ext uri="{BB962C8B-B14F-4D97-AF65-F5344CB8AC3E}">
        <p14:creationId xmlns:p14="http://schemas.microsoft.com/office/powerpoint/2010/main" val="3087127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264908" y="388620"/>
            <a:ext cx="4348916" cy="683895"/>
          </a:xfrm>
          <a:custGeom>
            <a:avLst/>
            <a:gdLst/>
            <a:ahLst/>
            <a:cxnLst/>
            <a:rect l="l" t="t" r="r" b="b"/>
            <a:pathLst>
              <a:path w="4368165" h="683894">
                <a:moveTo>
                  <a:pt x="4253611" y="0"/>
                </a:moveTo>
                <a:lnTo>
                  <a:pt x="114046" y="0"/>
                </a:lnTo>
                <a:lnTo>
                  <a:pt x="69596" y="9016"/>
                </a:lnTo>
                <a:lnTo>
                  <a:pt x="33400" y="33400"/>
                </a:lnTo>
                <a:lnTo>
                  <a:pt x="9017" y="69595"/>
                </a:lnTo>
                <a:lnTo>
                  <a:pt x="0" y="114045"/>
                </a:lnTo>
                <a:lnTo>
                  <a:pt x="0" y="569721"/>
                </a:lnTo>
                <a:lnTo>
                  <a:pt x="9017" y="614171"/>
                </a:lnTo>
                <a:lnTo>
                  <a:pt x="33400" y="650366"/>
                </a:lnTo>
                <a:lnTo>
                  <a:pt x="69596" y="674751"/>
                </a:lnTo>
                <a:lnTo>
                  <a:pt x="114046" y="683767"/>
                </a:lnTo>
                <a:lnTo>
                  <a:pt x="4253611" y="683767"/>
                </a:lnTo>
                <a:lnTo>
                  <a:pt x="4298061" y="674751"/>
                </a:lnTo>
                <a:lnTo>
                  <a:pt x="4334256" y="650366"/>
                </a:lnTo>
                <a:lnTo>
                  <a:pt x="4358640" y="614171"/>
                </a:lnTo>
                <a:lnTo>
                  <a:pt x="4367657" y="569721"/>
                </a:lnTo>
                <a:lnTo>
                  <a:pt x="4367657" y="114045"/>
                </a:lnTo>
                <a:lnTo>
                  <a:pt x="4358640" y="69595"/>
                </a:lnTo>
                <a:lnTo>
                  <a:pt x="4334256" y="33400"/>
                </a:lnTo>
                <a:lnTo>
                  <a:pt x="4298061" y="9016"/>
                </a:lnTo>
                <a:lnTo>
                  <a:pt x="4253611" y="0"/>
                </a:lnTo>
                <a:close/>
              </a:path>
            </a:pathLst>
          </a:custGeom>
          <a:solidFill>
            <a:srgbClr val="FAD12C"/>
          </a:solidFill>
        </p:spPr>
        <p:txBody>
          <a:bodyPr wrap="square" lIns="0" tIns="0" rIns="0" bIns="0" rtlCol="0"/>
          <a:lstStyle/>
          <a:p>
            <a:pPr algn="ctr"/>
            <a:endParaRPr dirty="0"/>
          </a:p>
        </p:txBody>
      </p:sp>
      <p:sp>
        <p:nvSpPr>
          <p:cNvPr id="3" name="object 3"/>
          <p:cNvSpPr txBox="1"/>
          <p:nvPr/>
        </p:nvSpPr>
        <p:spPr>
          <a:xfrm>
            <a:off x="8839200" y="534669"/>
            <a:ext cx="1295400" cy="382156"/>
          </a:xfrm>
          <a:prstGeom prst="rect">
            <a:avLst/>
          </a:prstGeom>
        </p:spPr>
        <p:txBody>
          <a:bodyPr vert="horz" wrap="square" lIns="0" tIns="12700" rIns="0" bIns="0" rtlCol="0">
            <a:spAutoFit/>
          </a:bodyPr>
          <a:lstStyle/>
          <a:p>
            <a:pPr marL="12700">
              <a:lnSpc>
                <a:spcPct val="100000"/>
              </a:lnSpc>
              <a:spcBef>
                <a:spcPts val="100"/>
              </a:spcBef>
            </a:pPr>
            <a:r>
              <a:rPr lang="es-PE" sz="2400" b="1" spc="-5" dirty="0">
                <a:solidFill>
                  <a:srgbClr val="1F3861"/>
                </a:solidFill>
                <a:latin typeface="Segoe UI"/>
                <a:cs typeface="Segoe UI"/>
              </a:rPr>
              <a:t>Sesió</a:t>
            </a:r>
            <a:r>
              <a:rPr sz="2400" b="1" spc="-5" dirty="0">
                <a:solidFill>
                  <a:srgbClr val="1F3861"/>
                </a:solidFill>
                <a:latin typeface="Segoe UI"/>
                <a:cs typeface="Segoe UI"/>
              </a:rPr>
              <a:t>n</a:t>
            </a:r>
            <a:r>
              <a:rPr sz="2400" b="1" spc="-180" dirty="0">
                <a:solidFill>
                  <a:srgbClr val="1F3861"/>
                </a:solidFill>
                <a:latin typeface="Segoe UI"/>
                <a:cs typeface="Segoe UI"/>
              </a:rPr>
              <a:t> </a:t>
            </a:r>
            <a:r>
              <a:rPr lang="es-ES" sz="2400" b="1" spc="-180" dirty="0">
                <a:solidFill>
                  <a:srgbClr val="1F3861"/>
                </a:solidFill>
                <a:latin typeface="Segoe UI"/>
                <a:cs typeface="Segoe UI"/>
              </a:rPr>
              <a:t>3</a:t>
            </a:r>
            <a:endParaRPr sz="2400" dirty="0">
              <a:latin typeface="Segoe UI"/>
              <a:cs typeface="Segoe UI"/>
            </a:endParaRPr>
          </a:p>
        </p:txBody>
      </p:sp>
      <p:pic>
        <p:nvPicPr>
          <p:cNvPr id="9" name="Imagen 8">
            <a:extLst>
              <a:ext uri="{FF2B5EF4-FFF2-40B4-BE49-F238E27FC236}">
                <a16:creationId xmlns:a16="http://schemas.microsoft.com/office/drawing/2014/main" id="{2078172E-C2B3-2F2E-287A-FD80FE8FC609}"/>
              </a:ext>
            </a:extLst>
          </p:cNvPr>
          <p:cNvPicPr>
            <a:picLocks noChangeAspect="1"/>
          </p:cNvPicPr>
          <p:nvPr/>
        </p:nvPicPr>
        <p:blipFill>
          <a:blip r:embed="rId2"/>
          <a:stretch>
            <a:fillRect/>
          </a:stretch>
        </p:blipFill>
        <p:spPr>
          <a:xfrm>
            <a:off x="1066800" y="-5499"/>
            <a:ext cx="2667000" cy="6858000"/>
          </a:xfrm>
          <a:prstGeom prst="rect">
            <a:avLst/>
          </a:prstGeom>
        </p:spPr>
      </p:pic>
      <p:sp>
        <p:nvSpPr>
          <p:cNvPr id="15" name="Rectángulo: esquinas redondeadas 14">
            <a:extLst>
              <a:ext uri="{FF2B5EF4-FFF2-40B4-BE49-F238E27FC236}">
                <a16:creationId xmlns:a16="http://schemas.microsoft.com/office/drawing/2014/main" id="{97EA819F-8132-8149-2935-D3CFD73CA746}"/>
              </a:ext>
            </a:extLst>
          </p:cNvPr>
          <p:cNvSpPr/>
          <p:nvPr/>
        </p:nvSpPr>
        <p:spPr>
          <a:xfrm>
            <a:off x="3200401" y="2026521"/>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dirty="0">
                <a:solidFill>
                  <a:prstClr val="white"/>
                </a:solidFill>
                <a:latin typeface="Calibri"/>
              </a:rPr>
              <a:t>Agregar dependencias de conexión</a:t>
            </a:r>
            <a:endParaRPr lang="es-ES" sz="3200" b="1" kern="1200" dirty="0">
              <a:solidFill>
                <a:prstClr val="white"/>
              </a:solidFill>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Rectángulo: esquinas redondeadas 9">
            <a:extLst>
              <a:ext uri="{FF2B5EF4-FFF2-40B4-BE49-F238E27FC236}">
                <a16:creationId xmlns:a16="http://schemas.microsoft.com/office/drawing/2014/main" id="{8045592E-0F00-8852-C550-24BB498D25A7}"/>
              </a:ext>
            </a:extLst>
          </p:cNvPr>
          <p:cNvSpPr/>
          <p:nvPr/>
        </p:nvSpPr>
        <p:spPr>
          <a:xfrm>
            <a:off x="3200401" y="2730752"/>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dirty="0">
                <a:solidFill>
                  <a:prstClr val="white"/>
                </a:solidFill>
                <a:latin typeface="Calibri"/>
              </a:rPr>
              <a:t>¿Dónde se encuentra el repositorio?</a:t>
            </a:r>
            <a:endParaRPr lang="es-ES" sz="3200" b="1" kern="1200" dirty="0">
              <a:solidFill>
                <a:prstClr val="white"/>
              </a:solidFill>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11" name="Rectángulo: esquinas redondeadas 10">
            <a:extLst>
              <a:ext uri="{FF2B5EF4-FFF2-40B4-BE49-F238E27FC236}">
                <a16:creationId xmlns:a16="http://schemas.microsoft.com/office/drawing/2014/main" id="{B93DB044-AE5E-06B2-1B6D-5EB16085EDF1}"/>
              </a:ext>
            </a:extLst>
          </p:cNvPr>
          <p:cNvSpPr/>
          <p:nvPr/>
        </p:nvSpPr>
        <p:spPr>
          <a:xfrm>
            <a:off x="3200400" y="3434983"/>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dirty="0">
                <a:solidFill>
                  <a:prstClr val="white"/>
                </a:solidFill>
                <a:latin typeface="Calibri"/>
              </a:rPr>
              <a:t>Agregar Un Package De Conexión</a:t>
            </a:r>
            <a:endParaRPr lang="es-ES" sz="3200" b="1" kern="1200" dirty="0">
              <a:solidFill>
                <a:prstClr val="white"/>
              </a:solidFill>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Rectángulo: esquinas redondeadas 11">
            <a:extLst>
              <a:ext uri="{FF2B5EF4-FFF2-40B4-BE49-F238E27FC236}">
                <a16:creationId xmlns:a16="http://schemas.microsoft.com/office/drawing/2014/main" id="{9B991470-B347-6857-372A-C2E011EB5822}"/>
              </a:ext>
            </a:extLst>
          </p:cNvPr>
          <p:cNvSpPr/>
          <p:nvPr/>
        </p:nvSpPr>
        <p:spPr>
          <a:xfrm>
            <a:off x="3200400" y="4114800"/>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dirty="0">
                <a:solidFill>
                  <a:prstClr val="white"/>
                </a:solidFill>
                <a:latin typeface="Calibri"/>
              </a:rPr>
              <a:t>Agregar Una Clase De Conexión</a:t>
            </a:r>
            <a:endParaRPr lang="es-ES" sz="3200" b="1" kern="1200" dirty="0">
              <a:solidFill>
                <a:prstClr val="white"/>
              </a:solidFill>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7359398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4937AD4-79C9-8FAE-4D55-D277613ED89E}"/>
              </a:ext>
            </a:extLst>
          </p:cNvPr>
          <p:cNvPicPr>
            <a:picLocks noChangeAspect="1"/>
          </p:cNvPicPr>
          <p:nvPr/>
        </p:nvPicPr>
        <p:blipFill>
          <a:blip r:embed="rId2"/>
          <a:stretch>
            <a:fillRect/>
          </a:stretch>
        </p:blipFill>
        <p:spPr>
          <a:xfrm>
            <a:off x="114300" y="76201"/>
            <a:ext cx="7810500" cy="29242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22ACA145-34ED-FFE7-19D9-63C7ADCFC21D}"/>
              </a:ext>
            </a:extLst>
          </p:cNvPr>
          <p:cNvSpPr txBox="1"/>
          <p:nvPr/>
        </p:nvSpPr>
        <p:spPr>
          <a:xfrm>
            <a:off x="4779972" y="2286000"/>
            <a:ext cx="41148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 declara una variable usuario de tipo String, donde se almacena el nombre del usuario</a:t>
            </a:r>
            <a:endParaRPr lang="es-PE" sz="1600" dirty="0"/>
          </a:p>
        </p:txBody>
      </p:sp>
      <p:pic>
        <p:nvPicPr>
          <p:cNvPr id="5" name="Gráfico 4" descr="Mano con dedo índice apuntando a la derecha con relleno sólido">
            <a:extLst>
              <a:ext uri="{FF2B5EF4-FFF2-40B4-BE49-F238E27FC236}">
                <a16:creationId xmlns:a16="http://schemas.microsoft.com/office/drawing/2014/main" id="{B2A6235D-B2E3-AEB8-579A-6379454F5F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1044996">
            <a:off x="4430494" y="2413514"/>
            <a:ext cx="350320" cy="318455"/>
          </a:xfrm>
          <a:prstGeom prst="rect">
            <a:avLst/>
          </a:prstGeom>
        </p:spPr>
      </p:pic>
      <p:pic>
        <p:nvPicPr>
          <p:cNvPr id="7" name="Imagen 6">
            <a:extLst>
              <a:ext uri="{FF2B5EF4-FFF2-40B4-BE49-F238E27FC236}">
                <a16:creationId xmlns:a16="http://schemas.microsoft.com/office/drawing/2014/main" id="{1B1A3694-C810-8815-17E3-50828D981FB6}"/>
              </a:ext>
            </a:extLst>
          </p:cNvPr>
          <p:cNvPicPr>
            <a:picLocks noChangeAspect="1"/>
          </p:cNvPicPr>
          <p:nvPr/>
        </p:nvPicPr>
        <p:blipFill>
          <a:blip r:embed="rId5"/>
          <a:stretch>
            <a:fillRect/>
          </a:stretch>
        </p:blipFill>
        <p:spPr>
          <a:xfrm>
            <a:off x="3371952" y="3115913"/>
            <a:ext cx="8667648" cy="36658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CuadroTexto 7">
            <a:extLst>
              <a:ext uri="{FF2B5EF4-FFF2-40B4-BE49-F238E27FC236}">
                <a16:creationId xmlns:a16="http://schemas.microsoft.com/office/drawing/2014/main" id="{631A715E-D511-1188-8484-3D957CAC5E9E}"/>
              </a:ext>
            </a:extLst>
          </p:cNvPr>
          <p:cNvSpPr txBox="1"/>
          <p:nvPr/>
        </p:nvSpPr>
        <p:spPr>
          <a:xfrm>
            <a:off x="8763000" y="5867400"/>
            <a:ext cx="3048000" cy="83099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 declara una variable password de tipo String, donde se almacena la clave</a:t>
            </a:r>
            <a:endParaRPr lang="es-PE" sz="1600" dirty="0"/>
          </a:p>
        </p:txBody>
      </p:sp>
      <p:pic>
        <p:nvPicPr>
          <p:cNvPr id="9" name="Gráfico 8" descr="Mano con dedo índice apuntando a la derecha con relleno sólido">
            <a:extLst>
              <a:ext uri="{FF2B5EF4-FFF2-40B4-BE49-F238E27FC236}">
                <a16:creationId xmlns:a16="http://schemas.microsoft.com/office/drawing/2014/main" id="{F3B1FDFB-860D-1C25-6983-AA2CEAE5D0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1044996">
            <a:off x="8413522" y="6095939"/>
            <a:ext cx="350320" cy="318455"/>
          </a:xfrm>
          <a:prstGeom prst="rect">
            <a:avLst/>
          </a:prstGeom>
        </p:spPr>
      </p:pic>
    </p:spTree>
    <p:extLst>
      <p:ext uri="{BB962C8B-B14F-4D97-AF65-F5344CB8AC3E}">
        <p14:creationId xmlns:p14="http://schemas.microsoft.com/office/powerpoint/2010/main" val="40536942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6F96CF7-696F-5278-917D-6E0339DA6CB3}"/>
              </a:ext>
            </a:extLst>
          </p:cNvPr>
          <p:cNvPicPr>
            <a:picLocks noChangeAspect="1"/>
          </p:cNvPicPr>
          <p:nvPr/>
        </p:nvPicPr>
        <p:blipFill>
          <a:blip r:embed="rId2"/>
          <a:stretch>
            <a:fillRect/>
          </a:stretch>
        </p:blipFill>
        <p:spPr>
          <a:xfrm>
            <a:off x="76200" y="76201"/>
            <a:ext cx="7696200" cy="34759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3C3C5CB1-87DD-5623-8F31-9550A5ADF173}"/>
              </a:ext>
            </a:extLst>
          </p:cNvPr>
          <p:cNvSpPr txBox="1"/>
          <p:nvPr/>
        </p:nvSpPr>
        <p:spPr>
          <a:xfrm>
            <a:off x="4486908" y="2967070"/>
            <a:ext cx="45720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 declara una variable puerto de tipo String, donde se almacena el número de puerto: 3306</a:t>
            </a:r>
            <a:endParaRPr lang="es-PE" sz="1600" dirty="0"/>
          </a:p>
        </p:txBody>
      </p:sp>
      <p:pic>
        <p:nvPicPr>
          <p:cNvPr id="5" name="Gráfico 4" descr="Mano con dedo índice apuntando a la derecha con relleno sólido">
            <a:extLst>
              <a:ext uri="{FF2B5EF4-FFF2-40B4-BE49-F238E27FC236}">
                <a16:creationId xmlns:a16="http://schemas.microsoft.com/office/drawing/2014/main" id="{BDF372D4-27CD-5A55-4ABB-600AF91574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1044996">
            <a:off x="4125694" y="2975632"/>
            <a:ext cx="350320" cy="318455"/>
          </a:xfrm>
          <a:prstGeom prst="rect">
            <a:avLst/>
          </a:prstGeom>
        </p:spPr>
      </p:pic>
      <p:pic>
        <p:nvPicPr>
          <p:cNvPr id="7" name="Imagen 6">
            <a:extLst>
              <a:ext uri="{FF2B5EF4-FFF2-40B4-BE49-F238E27FC236}">
                <a16:creationId xmlns:a16="http://schemas.microsoft.com/office/drawing/2014/main" id="{92A2711D-E8CC-5A2D-4733-5EC70C0F175A}"/>
              </a:ext>
            </a:extLst>
          </p:cNvPr>
          <p:cNvPicPr>
            <a:picLocks noChangeAspect="1"/>
          </p:cNvPicPr>
          <p:nvPr/>
        </p:nvPicPr>
        <p:blipFill>
          <a:blip r:embed="rId5"/>
          <a:stretch>
            <a:fillRect/>
          </a:stretch>
        </p:blipFill>
        <p:spPr>
          <a:xfrm>
            <a:off x="3200400" y="3657600"/>
            <a:ext cx="6323138" cy="31241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CuadroTexto 7">
            <a:extLst>
              <a:ext uri="{FF2B5EF4-FFF2-40B4-BE49-F238E27FC236}">
                <a16:creationId xmlns:a16="http://schemas.microsoft.com/office/drawing/2014/main" id="{2BBE77FC-B06D-3FBB-F0D4-70A3E458130B}"/>
              </a:ext>
            </a:extLst>
          </p:cNvPr>
          <p:cNvSpPr txBox="1"/>
          <p:nvPr/>
        </p:nvSpPr>
        <p:spPr>
          <a:xfrm>
            <a:off x="7086600" y="6096000"/>
            <a:ext cx="45720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 declara una variable Bdd de tipo String, donde se almacena el nombre de la base de datos</a:t>
            </a:r>
            <a:endParaRPr lang="es-PE" sz="1600" dirty="0"/>
          </a:p>
        </p:txBody>
      </p:sp>
      <p:pic>
        <p:nvPicPr>
          <p:cNvPr id="9" name="Gráfico 8" descr="Mano con dedo índice apuntando a la derecha con relleno sólido">
            <a:extLst>
              <a:ext uri="{FF2B5EF4-FFF2-40B4-BE49-F238E27FC236}">
                <a16:creationId xmlns:a16="http://schemas.microsoft.com/office/drawing/2014/main" id="{AACBCDF4-2575-3FC2-94D8-61C7276A86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1044996">
            <a:off x="6725386" y="6205586"/>
            <a:ext cx="350320" cy="318455"/>
          </a:xfrm>
          <a:prstGeom prst="rect">
            <a:avLst/>
          </a:prstGeom>
        </p:spPr>
      </p:pic>
    </p:spTree>
    <p:extLst>
      <p:ext uri="{BB962C8B-B14F-4D97-AF65-F5344CB8AC3E}">
        <p14:creationId xmlns:p14="http://schemas.microsoft.com/office/powerpoint/2010/main" val="32271245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F0BFC00-6AC2-F73D-5615-7465E6B9498A}"/>
              </a:ext>
            </a:extLst>
          </p:cNvPr>
          <p:cNvPicPr>
            <a:picLocks noChangeAspect="1"/>
          </p:cNvPicPr>
          <p:nvPr/>
        </p:nvPicPr>
        <p:blipFill>
          <a:blip r:embed="rId2"/>
          <a:stretch>
            <a:fillRect/>
          </a:stretch>
        </p:blipFill>
        <p:spPr>
          <a:xfrm>
            <a:off x="533400" y="990600"/>
            <a:ext cx="10794999" cy="5715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4C001446-E29F-A33B-F2C1-147393B87A9A}"/>
              </a:ext>
            </a:extLst>
          </p:cNvPr>
          <p:cNvSpPr txBox="1"/>
          <p:nvPr/>
        </p:nvSpPr>
        <p:spPr>
          <a:xfrm>
            <a:off x="6756399" y="5839287"/>
            <a:ext cx="45720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 declara una variable ip de tipo String, donde se almacena el localhost</a:t>
            </a:r>
            <a:endParaRPr lang="es-PE" sz="1600" dirty="0"/>
          </a:p>
        </p:txBody>
      </p:sp>
      <p:pic>
        <p:nvPicPr>
          <p:cNvPr id="5" name="Gráfico 4" descr="Mano con dedo índice apuntando a la derecha con relleno sólido">
            <a:extLst>
              <a:ext uri="{FF2B5EF4-FFF2-40B4-BE49-F238E27FC236}">
                <a16:creationId xmlns:a16="http://schemas.microsoft.com/office/drawing/2014/main" id="{0F426CC4-00CA-FDB5-39F6-DF54C6C43B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1044996">
            <a:off x="6395185" y="5948873"/>
            <a:ext cx="350320" cy="318455"/>
          </a:xfrm>
          <a:prstGeom prst="rect">
            <a:avLst/>
          </a:prstGeom>
        </p:spPr>
      </p:pic>
    </p:spTree>
    <p:extLst>
      <p:ext uri="{BB962C8B-B14F-4D97-AF65-F5344CB8AC3E}">
        <p14:creationId xmlns:p14="http://schemas.microsoft.com/office/powerpoint/2010/main" val="32769319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89B2F2E-F7E7-6BE5-2604-B4E9BA5F7B88}"/>
              </a:ext>
            </a:extLst>
          </p:cNvPr>
          <p:cNvPicPr>
            <a:picLocks noChangeAspect="1"/>
          </p:cNvPicPr>
          <p:nvPr/>
        </p:nvPicPr>
        <p:blipFill>
          <a:blip r:embed="rId2"/>
          <a:stretch>
            <a:fillRect/>
          </a:stretch>
        </p:blipFill>
        <p:spPr>
          <a:xfrm>
            <a:off x="1981200" y="993358"/>
            <a:ext cx="8382000" cy="45892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CuadroTexto 2">
            <a:extLst>
              <a:ext uri="{FF2B5EF4-FFF2-40B4-BE49-F238E27FC236}">
                <a16:creationId xmlns:a16="http://schemas.microsoft.com/office/drawing/2014/main" id="{251A9375-51B1-0879-B3C6-0C75EA31CCDB}"/>
              </a:ext>
            </a:extLst>
          </p:cNvPr>
          <p:cNvSpPr txBox="1"/>
          <p:nvPr/>
        </p:nvSpPr>
        <p:spPr>
          <a:xfrm>
            <a:off x="990600" y="5638800"/>
            <a:ext cx="10363200" cy="107721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algn="just"/>
            <a:r>
              <a:rPr lang="es-ES" sz="1600" dirty="0"/>
              <a:t>Se declara una variable cadena de tipo String.</a:t>
            </a:r>
          </a:p>
          <a:p>
            <a:pPr algn="just"/>
            <a:r>
              <a:rPr lang="es-ES" sz="1600" dirty="0"/>
              <a:t>La variable cadena </a:t>
            </a:r>
            <a:r>
              <a:rPr lang="es-ES" sz="1600" dirty="0">
                <a:sym typeface="Wingdings" panose="05000000000000000000" pitchFamily="2" charset="2"/>
              </a:rPr>
              <a:t></a:t>
            </a:r>
            <a:r>
              <a:rPr lang="es-ES" sz="1600" dirty="0"/>
              <a:t> Es una cadena de conexión que sigue la convención de JDBC (Java Database Connectivity), para una base de datos MySQL. Une los valores de la dirección IP, puerto y nombre de la base de datos para formar una URL de conexión completa.</a:t>
            </a:r>
            <a:endParaRPr lang="es-PE" sz="1600" dirty="0"/>
          </a:p>
        </p:txBody>
      </p:sp>
      <p:pic>
        <p:nvPicPr>
          <p:cNvPr id="4" name="Gráfico 3" descr="Mano con dedo índice apuntando a la derecha con relleno sólido">
            <a:extLst>
              <a:ext uri="{FF2B5EF4-FFF2-40B4-BE49-F238E27FC236}">
                <a16:creationId xmlns:a16="http://schemas.microsoft.com/office/drawing/2014/main" id="{3D2C30CC-0342-62E0-EB5F-977B680406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4485751" y="5267850"/>
            <a:ext cx="338553" cy="318455"/>
          </a:xfrm>
          <a:prstGeom prst="rect">
            <a:avLst/>
          </a:prstGeom>
        </p:spPr>
      </p:pic>
    </p:spTree>
    <p:extLst>
      <p:ext uri="{BB962C8B-B14F-4D97-AF65-F5344CB8AC3E}">
        <p14:creationId xmlns:p14="http://schemas.microsoft.com/office/powerpoint/2010/main" val="30350676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AFEF638-2CA4-BC7A-74D8-5C70FF7D01FD}"/>
              </a:ext>
            </a:extLst>
          </p:cNvPr>
          <p:cNvPicPr>
            <a:picLocks noChangeAspect="1"/>
          </p:cNvPicPr>
          <p:nvPr/>
        </p:nvPicPr>
        <p:blipFill>
          <a:blip r:embed="rId2"/>
          <a:stretch>
            <a:fillRect/>
          </a:stretch>
        </p:blipFill>
        <p:spPr>
          <a:xfrm>
            <a:off x="133814" y="381000"/>
            <a:ext cx="8781586" cy="6172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93A28BDB-F34A-DEBF-BF9C-D707AD23C689}"/>
              </a:ext>
            </a:extLst>
          </p:cNvPr>
          <p:cNvSpPr txBox="1"/>
          <p:nvPr/>
        </p:nvSpPr>
        <p:spPr>
          <a:xfrm>
            <a:off x="7086600" y="5197495"/>
            <a:ext cx="4876800" cy="150810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algn="just"/>
            <a:r>
              <a:rPr lang="es-ES" sz="1600" dirty="0"/>
              <a:t>Se define un método público llamado: ObtenerConexion, que retorna un objeto de tipo Connection.</a:t>
            </a:r>
          </a:p>
          <a:p>
            <a:pPr algn="just"/>
            <a:endParaRPr lang="es-ES" sz="900" dirty="0"/>
          </a:p>
          <a:p>
            <a:pPr algn="just"/>
            <a:r>
              <a:rPr lang="es-ES" sz="1600" dirty="0"/>
              <a:t>Este método se utilizará para obtener una instancia de la conexión a la base de datos.</a:t>
            </a:r>
            <a:endParaRPr lang="es-PE" sz="1600" dirty="0"/>
          </a:p>
        </p:txBody>
      </p:sp>
      <p:pic>
        <p:nvPicPr>
          <p:cNvPr id="5" name="Gráfico 4" descr="Mano con dedo índice apuntando a la derecha con relleno sólido">
            <a:extLst>
              <a:ext uri="{FF2B5EF4-FFF2-40B4-BE49-F238E27FC236}">
                <a16:creationId xmlns:a16="http://schemas.microsoft.com/office/drawing/2014/main" id="{7108F749-81AD-F4DE-F4CD-0CE587E9B2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1044996">
            <a:off x="6725386" y="5214986"/>
            <a:ext cx="350320" cy="318455"/>
          </a:xfrm>
          <a:prstGeom prst="rect">
            <a:avLst/>
          </a:prstGeom>
        </p:spPr>
      </p:pic>
    </p:spTree>
    <p:extLst>
      <p:ext uri="{BB962C8B-B14F-4D97-AF65-F5344CB8AC3E}">
        <p14:creationId xmlns:p14="http://schemas.microsoft.com/office/powerpoint/2010/main" val="1160067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8F4D97C-DA37-F5CA-AC05-3F703A791459}"/>
              </a:ext>
            </a:extLst>
          </p:cNvPr>
          <p:cNvPicPr>
            <a:picLocks noChangeAspect="1"/>
          </p:cNvPicPr>
          <p:nvPr/>
        </p:nvPicPr>
        <p:blipFill>
          <a:blip r:embed="rId2"/>
          <a:stretch>
            <a:fillRect/>
          </a:stretch>
        </p:blipFill>
        <p:spPr>
          <a:xfrm>
            <a:off x="152400" y="104775"/>
            <a:ext cx="8591550" cy="58388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E715ECB3-88B8-DE58-6749-5362D2BAC38E}"/>
              </a:ext>
            </a:extLst>
          </p:cNvPr>
          <p:cNvSpPr txBox="1"/>
          <p:nvPr/>
        </p:nvSpPr>
        <p:spPr>
          <a:xfrm>
            <a:off x="8991600" y="1905000"/>
            <a:ext cx="3124200" cy="483209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algn="just"/>
            <a:r>
              <a:rPr lang="es-ES" sz="1400" dirty="0"/>
              <a:t>La clase Class es parte del paquete java.lang y proporciona métodos para manipular clases en tiempo de ejecución.</a:t>
            </a:r>
          </a:p>
          <a:p>
            <a:pPr algn="just"/>
            <a:r>
              <a:rPr lang="es-ES" sz="1400" dirty="0"/>
              <a:t>El método forName() de la clase Class se utiliza para cargar dinámicamente una clase en tiempo de ejecución, toma como argumento una cadena que representa el nombre completo de la clase que se desea cargar.</a:t>
            </a:r>
          </a:p>
          <a:p>
            <a:pPr algn="just"/>
            <a:endParaRPr lang="es-ES" sz="1400" dirty="0"/>
          </a:p>
          <a:p>
            <a:pPr algn="just"/>
            <a:r>
              <a:rPr lang="es-ES" sz="1400" dirty="0"/>
              <a:t>Class.forName("com.mysql.cj.jdbc.Driver"), carga la clase com.mysql.cj.jdbc.Driver, que es el controlador JDBC específico de MySQL para versiones recientes del conector de MySQL. Este controlador es proporcionado por MySQL Connector/J, que es la implementación de MySQL para Java.</a:t>
            </a:r>
            <a:endParaRPr lang="es-PE" sz="1400" dirty="0"/>
          </a:p>
        </p:txBody>
      </p:sp>
      <p:pic>
        <p:nvPicPr>
          <p:cNvPr id="5" name="Gráfico 4" descr="Mano con dedo índice apuntando a la derecha con relleno sólido">
            <a:extLst>
              <a:ext uri="{FF2B5EF4-FFF2-40B4-BE49-F238E27FC236}">
                <a16:creationId xmlns:a16="http://schemas.microsoft.com/office/drawing/2014/main" id="{8E40CA19-E554-B55D-E249-CE9DE7F513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8686800" y="5029200"/>
            <a:ext cx="338553" cy="318455"/>
          </a:xfrm>
          <a:prstGeom prst="rect">
            <a:avLst/>
          </a:prstGeom>
        </p:spPr>
      </p:pic>
    </p:spTree>
    <p:extLst>
      <p:ext uri="{BB962C8B-B14F-4D97-AF65-F5344CB8AC3E}">
        <p14:creationId xmlns:p14="http://schemas.microsoft.com/office/powerpoint/2010/main" val="9822118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054A6D1-AA89-CBBA-DF11-0242201D3624}"/>
              </a:ext>
            </a:extLst>
          </p:cNvPr>
          <p:cNvPicPr>
            <a:picLocks noChangeAspect="1"/>
          </p:cNvPicPr>
          <p:nvPr/>
        </p:nvPicPr>
        <p:blipFill>
          <a:blip r:embed="rId2"/>
          <a:stretch>
            <a:fillRect/>
          </a:stretch>
        </p:blipFill>
        <p:spPr>
          <a:xfrm>
            <a:off x="371475" y="533400"/>
            <a:ext cx="8467725" cy="58578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32C5B72D-5DE6-6822-37D9-8270B79230AE}"/>
              </a:ext>
            </a:extLst>
          </p:cNvPr>
          <p:cNvSpPr txBox="1"/>
          <p:nvPr/>
        </p:nvSpPr>
        <p:spPr>
          <a:xfrm>
            <a:off x="152400" y="5934075"/>
            <a:ext cx="981074"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a:t>
            </a:r>
          </a:p>
          <a:p>
            <a:pPr marL="0" indent="0">
              <a:buNone/>
            </a:pPr>
            <a:r>
              <a:rPr lang="es-ES" sz="1600" dirty="0"/>
              <a:t>el icono</a:t>
            </a:r>
            <a:endParaRPr lang="es-PE" sz="1600" dirty="0"/>
          </a:p>
        </p:txBody>
      </p:sp>
      <p:pic>
        <p:nvPicPr>
          <p:cNvPr id="5" name="Gráfico 4" descr="Mano con dedo índice apuntando a la derecha con relleno sólido">
            <a:extLst>
              <a:ext uri="{FF2B5EF4-FFF2-40B4-BE49-F238E27FC236}">
                <a16:creationId xmlns:a16="http://schemas.microsoft.com/office/drawing/2014/main" id="{9AFC050A-6A8D-949B-1161-14FF793936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631461" y="5651136"/>
            <a:ext cx="269341" cy="296537"/>
          </a:xfrm>
          <a:prstGeom prst="rect">
            <a:avLst/>
          </a:prstGeom>
        </p:spPr>
      </p:pic>
      <p:sp>
        <p:nvSpPr>
          <p:cNvPr id="6" name="CuadroTexto 5">
            <a:extLst>
              <a:ext uri="{FF2B5EF4-FFF2-40B4-BE49-F238E27FC236}">
                <a16:creationId xmlns:a16="http://schemas.microsoft.com/office/drawing/2014/main" id="{2944958F-266D-E07E-9E1C-F06AB7E5599F}"/>
              </a:ext>
            </a:extLst>
          </p:cNvPr>
          <p:cNvSpPr txBox="1"/>
          <p:nvPr/>
        </p:nvSpPr>
        <p:spPr>
          <a:xfrm>
            <a:off x="3791582" y="5976521"/>
            <a:ext cx="2380618"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segunda opción</a:t>
            </a:r>
            <a:endParaRPr lang="es-PE" sz="1600" dirty="0"/>
          </a:p>
        </p:txBody>
      </p:sp>
      <p:pic>
        <p:nvPicPr>
          <p:cNvPr id="7" name="Gráfico 6" descr="Mano con dedo índice apuntando a la derecha con relleno sólido">
            <a:extLst>
              <a:ext uri="{FF2B5EF4-FFF2-40B4-BE49-F238E27FC236}">
                <a16:creationId xmlns:a16="http://schemas.microsoft.com/office/drawing/2014/main" id="{12794C40-EA9B-922C-8C60-D36EA6B770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1044996">
            <a:off x="3439894" y="5916086"/>
            <a:ext cx="350320" cy="318455"/>
          </a:xfrm>
          <a:prstGeom prst="rect">
            <a:avLst/>
          </a:prstGeom>
        </p:spPr>
      </p:pic>
    </p:spTree>
    <p:extLst>
      <p:ext uri="{BB962C8B-B14F-4D97-AF65-F5344CB8AC3E}">
        <p14:creationId xmlns:p14="http://schemas.microsoft.com/office/powerpoint/2010/main" val="32593258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EFFE571-74E4-C01F-266C-1E6274648D74}"/>
              </a:ext>
            </a:extLst>
          </p:cNvPr>
          <p:cNvPicPr>
            <a:picLocks noChangeAspect="1"/>
          </p:cNvPicPr>
          <p:nvPr/>
        </p:nvPicPr>
        <p:blipFill>
          <a:blip r:embed="rId2"/>
          <a:stretch>
            <a:fillRect/>
          </a:stretch>
        </p:blipFill>
        <p:spPr>
          <a:xfrm>
            <a:off x="533400" y="990600"/>
            <a:ext cx="10820400" cy="57827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750675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BAE8C58-3B20-DB6A-8B32-BCD49E2EFFF4}"/>
              </a:ext>
            </a:extLst>
          </p:cNvPr>
          <p:cNvPicPr>
            <a:picLocks noChangeAspect="1"/>
          </p:cNvPicPr>
          <p:nvPr/>
        </p:nvPicPr>
        <p:blipFill>
          <a:blip r:embed="rId2"/>
          <a:stretch>
            <a:fillRect/>
          </a:stretch>
        </p:blipFill>
        <p:spPr>
          <a:xfrm>
            <a:off x="838200" y="990599"/>
            <a:ext cx="9753600" cy="52066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4AC49499-6EEF-C586-FEB2-FD155BEC3E42}"/>
              </a:ext>
            </a:extLst>
          </p:cNvPr>
          <p:cNvSpPr txBox="1"/>
          <p:nvPr/>
        </p:nvSpPr>
        <p:spPr>
          <a:xfrm>
            <a:off x="1600200" y="6120825"/>
            <a:ext cx="89154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 utiliza el método DriverManager.getConnection() para establecer la conexión a la base de datos. Se proporciona la cadena de conexión, el nombre de usuario y la contraseña para realizar la conexión.</a:t>
            </a:r>
            <a:endParaRPr lang="es-PE" sz="1600" dirty="0"/>
          </a:p>
        </p:txBody>
      </p:sp>
      <p:pic>
        <p:nvPicPr>
          <p:cNvPr id="5" name="Gráfico 4" descr="Mano con dedo índice apuntando a la derecha con relleno sólido">
            <a:extLst>
              <a:ext uri="{FF2B5EF4-FFF2-40B4-BE49-F238E27FC236}">
                <a16:creationId xmlns:a16="http://schemas.microsoft.com/office/drawing/2014/main" id="{D5F34DB2-F560-3CAD-256E-6ADF608BB6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3149105" y="5774558"/>
            <a:ext cx="329624" cy="362907"/>
          </a:xfrm>
          <a:prstGeom prst="rect">
            <a:avLst/>
          </a:prstGeom>
        </p:spPr>
      </p:pic>
    </p:spTree>
    <p:extLst>
      <p:ext uri="{BB962C8B-B14F-4D97-AF65-F5344CB8AC3E}">
        <p14:creationId xmlns:p14="http://schemas.microsoft.com/office/powerpoint/2010/main" val="35185999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629E4A1-86B5-7AF0-CB39-21348C4AA81C}"/>
              </a:ext>
            </a:extLst>
          </p:cNvPr>
          <p:cNvPicPr>
            <a:picLocks noChangeAspect="1"/>
          </p:cNvPicPr>
          <p:nvPr/>
        </p:nvPicPr>
        <p:blipFill>
          <a:blip r:embed="rId2"/>
          <a:stretch>
            <a:fillRect/>
          </a:stretch>
        </p:blipFill>
        <p:spPr>
          <a:xfrm>
            <a:off x="914400" y="990600"/>
            <a:ext cx="10323444" cy="5791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4198C63A-DB66-ED78-625B-DBA5D59BF5C4}"/>
              </a:ext>
            </a:extLst>
          </p:cNvPr>
          <p:cNvSpPr txBox="1"/>
          <p:nvPr/>
        </p:nvSpPr>
        <p:spPr>
          <a:xfrm>
            <a:off x="2438400" y="6290846"/>
            <a:ext cx="22860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primera opción</a:t>
            </a:r>
            <a:endParaRPr lang="es-PE" sz="1600" dirty="0"/>
          </a:p>
        </p:txBody>
      </p:sp>
      <p:pic>
        <p:nvPicPr>
          <p:cNvPr id="5" name="Gráfico 4" descr="Mano con dedo índice apuntando a la derecha con relleno sólido">
            <a:extLst>
              <a:ext uri="{FF2B5EF4-FFF2-40B4-BE49-F238E27FC236}">
                <a16:creationId xmlns:a16="http://schemas.microsoft.com/office/drawing/2014/main" id="{6F81E7AA-7598-EED3-CEC1-7B36B880B2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2150242" y="6206934"/>
            <a:ext cx="329624" cy="362907"/>
          </a:xfrm>
          <a:prstGeom prst="rect">
            <a:avLst/>
          </a:prstGeom>
        </p:spPr>
      </p:pic>
      <p:sp>
        <p:nvSpPr>
          <p:cNvPr id="6" name="CuadroTexto 5">
            <a:extLst>
              <a:ext uri="{FF2B5EF4-FFF2-40B4-BE49-F238E27FC236}">
                <a16:creationId xmlns:a16="http://schemas.microsoft.com/office/drawing/2014/main" id="{20E00169-064F-5E1E-5AFB-5B38B72F158B}"/>
              </a:ext>
            </a:extLst>
          </p:cNvPr>
          <p:cNvSpPr txBox="1"/>
          <p:nvPr/>
        </p:nvSpPr>
        <p:spPr>
          <a:xfrm>
            <a:off x="76200" y="6321623"/>
            <a:ext cx="1295400" cy="30777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400" dirty="0"/>
              <a:t>Clic en el icono</a:t>
            </a:r>
            <a:endParaRPr lang="es-PE" sz="1400" dirty="0"/>
          </a:p>
        </p:txBody>
      </p:sp>
      <p:pic>
        <p:nvPicPr>
          <p:cNvPr id="7" name="Gráfico 6" descr="Mano con dedo índice apuntando a la derecha con relleno sólido">
            <a:extLst>
              <a:ext uri="{FF2B5EF4-FFF2-40B4-BE49-F238E27FC236}">
                <a16:creationId xmlns:a16="http://schemas.microsoft.com/office/drawing/2014/main" id="{9FF3D0D5-198F-60B0-351D-55B06D1DE6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1007242" y="6003158"/>
            <a:ext cx="329625" cy="362908"/>
          </a:xfrm>
          <a:prstGeom prst="rect">
            <a:avLst/>
          </a:prstGeom>
        </p:spPr>
      </p:pic>
    </p:spTree>
    <p:extLst>
      <p:ext uri="{BB962C8B-B14F-4D97-AF65-F5344CB8AC3E}">
        <p14:creationId xmlns:p14="http://schemas.microsoft.com/office/powerpoint/2010/main" val="246033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264907" y="341375"/>
            <a:ext cx="4368165" cy="685800"/>
          </a:xfrm>
          <a:custGeom>
            <a:avLst/>
            <a:gdLst/>
            <a:ahLst/>
            <a:cxnLst/>
            <a:rect l="l" t="t" r="r" b="b"/>
            <a:pathLst>
              <a:path w="4368165" h="685800">
                <a:moveTo>
                  <a:pt x="4253611" y="0"/>
                </a:moveTo>
                <a:lnTo>
                  <a:pt x="114046" y="0"/>
                </a:lnTo>
                <a:lnTo>
                  <a:pt x="69596" y="9017"/>
                </a:lnTo>
                <a:lnTo>
                  <a:pt x="33400" y="33400"/>
                </a:lnTo>
                <a:lnTo>
                  <a:pt x="9017" y="69723"/>
                </a:lnTo>
                <a:lnTo>
                  <a:pt x="0" y="114300"/>
                </a:lnTo>
                <a:lnTo>
                  <a:pt x="0" y="570991"/>
                </a:lnTo>
                <a:lnTo>
                  <a:pt x="9017" y="615569"/>
                </a:lnTo>
                <a:lnTo>
                  <a:pt x="33400" y="651763"/>
                </a:lnTo>
                <a:lnTo>
                  <a:pt x="69596" y="676275"/>
                </a:lnTo>
                <a:lnTo>
                  <a:pt x="114046" y="685291"/>
                </a:lnTo>
                <a:lnTo>
                  <a:pt x="4253611" y="685291"/>
                </a:lnTo>
                <a:lnTo>
                  <a:pt x="4298061" y="676275"/>
                </a:lnTo>
                <a:lnTo>
                  <a:pt x="4334256" y="651763"/>
                </a:lnTo>
                <a:lnTo>
                  <a:pt x="4358640" y="615569"/>
                </a:lnTo>
                <a:lnTo>
                  <a:pt x="4367657" y="570991"/>
                </a:lnTo>
                <a:lnTo>
                  <a:pt x="4367657" y="114300"/>
                </a:lnTo>
                <a:lnTo>
                  <a:pt x="4358640" y="69723"/>
                </a:lnTo>
                <a:lnTo>
                  <a:pt x="4334256" y="33400"/>
                </a:lnTo>
                <a:lnTo>
                  <a:pt x="4298061" y="9017"/>
                </a:lnTo>
                <a:lnTo>
                  <a:pt x="4253611" y="0"/>
                </a:lnTo>
                <a:close/>
              </a:path>
            </a:pathLst>
          </a:custGeom>
          <a:solidFill>
            <a:srgbClr val="FAD12C"/>
          </a:solidFill>
        </p:spPr>
        <p:txBody>
          <a:bodyPr wrap="square" lIns="0" tIns="0" rIns="0" bIns="0" rtlCol="0"/>
          <a:lstStyle/>
          <a:p>
            <a:endParaRPr/>
          </a:p>
        </p:txBody>
      </p:sp>
      <p:sp>
        <p:nvSpPr>
          <p:cNvPr id="3" name="object 3"/>
          <p:cNvSpPr txBox="1">
            <a:spLocks noGrp="1"/>
          </p:cNvSpPr>
          <p:nvPr>
            <p:ph type="ctrTitle"/>
          </p:nvPr>
        </p:nvSpPr>
        <p:spPr>
          <a:xfrm>
            <a:off x="2438400" y="488378"/>
            <a:ext cx="8305800" cy="391794"/>
          </a:xfrm>
          <a:prstGeom prst="rect">
            <a:avLst/>
          </a:prstGeom>
        </p:spPr>
        <p:txBody>
          <a:bodyPr vert="horz" wrap="square" lIns="0" tIns="12700" rIns="0" bIns="0" rtlCol="0">
            <a:spAutoFit/>
          </a:bodyPr>
          <a:lstStyle/>
          <a:p>
            <a:pPr marL="5980430" algn="ctr">
              <a:lnSpc>
                <a:spcPct val="100000"/>
              </a:lnSpc>
              <a:spcBef>
                <a:spcPts val="100"/>
              </a:spcBef>
            </a:pPr>
            <a:r>
              <a:rPr spc="-15" dirty="0"/>
              <a:t>Logro </a:t>
            </a:r>
            <a:r>
              <a:rPr dirty="0"/>
              <a:t>de</a:t>
            </a:r>
            <a:r>
              <a:rPr spc="-265" dirty="0"/>
              <a:t> </a:t>
            </a:r>
            <a:r>
              <a:rPr spc="-5" dirty="0"/>
              <a:t>Sesión</a:t>
            </a:r>
          </a:p>
        </p:txBody>
      </p:sp>
      <p:sp>
        <p:nvSpPr>
          <p:cNvPr id="5" name="Subtítulo 2">
            <a:extLst>
              <a:ext uri="{FF2B5EF4-FFF2-40B4-BE49-F238E27FC236}">
                <a16:creationId xmlns:a16="http://schemas.microsoft.com/office/drawing/2014/main" id="{FE99AC55-DC6C-4AB1-A78D-36A42D8D3701}"/>
              </a:ext>
            </a:extLst>
          </p:cNvPr>
          <p:cNvSpPr txBox="1">
            <a:spLocks/>
          </p:cNvSpPr>
          <p:nvPr/>
        </p:nvSpPr>
        <p:spPr>
          <a:xfrm>
            <a:off x="4572000" y="1597818"/>
            <a:ext cx="7315200" cy="365760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indent="-285750" algn="just">
              <a:lnSpc>
                <a:spcPct val="200000"/>
              </a:lnSpc>
              <a:buFont typeface="Wingdings" panose="05000000000000000000" pitchFamily="2" charset="2"/>
              <a:buChar char="ü"/>
              <a:defRPr/>
            </a:pPr>
            <a:r>
              <a:rPr lang="es-ES" sz="2800" b="1" kern="0" dirty="0">
                <a:solidFill>
                  <a:schemeClr val="tx1"/>
                </a:solidFill>
                <a:latin typeface="Century Gothic" pitchFamily="34" charset="0"/>
              </a:rPr>
              <a:t>Al terminar la sesión, el alumno:</a:t>
            </a:r>
          </a:p>
          <a:p>
            <a:pPr lvl="2" algn="just">
              <a:lnSpc>
                <a:spcPct val="200000"/>
              </a:lnSpc>
              <a:buFont typeface="Wingdings" pitchFamily="2" charset="2"/>
              <a:buChar char="q"/>
              <a:defRPr/>
            </a:pPr>
            <a:r>
              <a:rPr lang="es-ES" sz="2800" b="1" kern="0" dirty="0">
                <a:solidFill>
                  <a:schemeClr val="tx1"/>
                </a:solidFill>
                <a:latin typeface="Century Gothic" pitchFamily="34" charset="0"/>
              </a:rPr>
              <a:t> </a:t>
            </a:r>
            <a:r>
              <a:rPr lang="es-ES" sz="2800" b="1" kern="0" dirty="0">
                <a:latin typeface="Century Gothic" pitchFamily="34" charset="0"/>
              </a:rPr>
              <a:t>Aprende a realizar una conexión a una base de datos.</a:t>
            </a:r>
            <a:endParaRPr lang="es-ES" sz="2800" b="1" kern="0" dirty="0">
              <a:solidFill>
                <a:schemeClr val="tx1"/>
              </a:solidFill>
              <a:latin typeface="Century Gothic" pitchFamily="34" charset="0"/>
            </a:endParaRPr>
          </a:p>
        </p:txBody>
      </p:sp>
      <p:pic>
        <p:nvPicPr>
          <p:cNvPr id="1026" name="Picture 2" descr="NetBeans - Wikipedia, la enciclopedia libre">
            <a:extLst>
              <a:ext uri="{FF2B5EF4-FFF2-40B4-BE49-F238E27FC236}">
                <a16:creationId xmlns:a16="http://schemas.microsoft.com/office/drawing/2014/main" id="{A61478D3-BFC3-C76F-B637-55CCF6CD7A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443037"/>
            <a:ext cx="3440403" cy="39671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2298800-130C-0474-E8F4-20BC7C1C32E8}"/>
              </a:ext>
            </a:extLst>
          </p:cNvPr>
          <p:cNvPicPr>
            <a:picLocks noChangeAspect="1"/>
          </p:cNvPicPr>
          <p:nvPr/>
        </p:nvPicPr>
        <p:blipFill>
          <a:blip r:embed="rId2"/>
          <a:stretch>
            <a:fillRect/>
          </a:stretch>
        </p:blipFill>
        <p:spPr>
          <a:xfrm>
            <a:off x="609600" y="990600"/>
            <a:ext cx="10276204" cy="5715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6AB18E05-76AB-5496-B41A-E2CFB867A10F}"/>
              </a:ext>
            </a:extLst>
          </p:cNvPr>
          <p:cNvSpPr txBox="1"/>
          <p:nvPr/>
        </p:nvSpPr>
        <p:spPr>
          <a:xfrm>
            <a:off x="4495798" y="1752599"/>
            <a:ext cx="3048002"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Clase DriverManager, importado</a:t>
            </a:r>
            <a:endParaRPr lang="es-PE" sz="1600" dirty="0"/>
          </a:p>
        </p:txBody>
      </p:sp>
      <p:pic>
        <p:nvPicPr>
          <p:cNvPr id="5" name="Gráfico 4" descr="Mano con dedo índice apuntando a la derecha con relleno sólido">
            <a:extLst>
              <a:ext uri="{FF2B5EF4-FFF2-40B4-BE49-F238E27FC236}">
                <a16:creationId xmlns:a16="http://schemas.microsoft.com/office/drawing/2014/main" id="{6226BF84-0A78-7B12-4228-723463C45B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1044996">
            <a:off x="4146336" y="1803495"/>
            <a:ext cx="338553" cy="318455"/>
          </a:xfrm>
          <a:prstGeom prst="rect">
            <a:avLst/>
          </a:prstGeom>
        </p:spPr>
      </p:pic>
    </p:spTree>
    <p:extLst>
      <p:ext uri="{BB962C8B-B14F-4D97-AF65-F5344CB8AC3E}">
        <p14:creationId xmlns:p14="http://schemas.microsoft.com/office/powerpoint/2010/main" val="7561789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6A6AA9D-E75D-C343-F778-D09EB9621D98}"/>
              </a:ext>
            </a:extLst>
          </p:cNvPr>
          <p:cNvPicPr>
            <a:picLocks noChangeAspect="1"/>
          </p:cNvPicPr>
          <p:nvPr/>
        </p:nvPicPr>
        <p:blipFill>
          <a:blip r:embed="rId2"/>
          <a:stretch>
            <a:fillRect/>
          </a:stretch>
        </p:blipFill>
        <p:spPr>
          <a:xfrm>
            <a:off x="762000" y="990600"/>
            <a:ext cx="10210800" cy="57456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2A1DB89C-8662-3DEA-049F-AE9A15F87E47}"/>
              </a:ext>
            </a:extLst>
          </p:cNvPr>
          <p:cNvSpPr txBox="1"/>
          <p:nvPr/>
        </p:nvSpPr>
        <p:spPr>
          <a:xfrm>
            <a:off x="1828800" y="5833646"/>
            <a:ext cx="228600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Clic en la tercera opción</a:t>
            </a:r>
            <a:endParaRPr lang="es-PE" sz="1600" dirty="0"/>
          </a:p>
        </p:txBody>
      </p:sp>
      <p:pic>
        <p:nvPicPr>
          <p:cNvPr id="5" name="Gráfico 4" descr="Mano con dedo índice apuntando a la derecha con relleno sólido">
            <a:extLst>
              <a:ext uri="{FF2B5EF4-FFF2-40B4-BE49-F238E27FC236}">
                <a16:creationId xmlns:a16="http://schemas.microsoft.com/office/drawing/2014/main" id="{D00F8205-2BAA-FAD9-C59E-622BCD642E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723373" y="6140170"/>
            <a:ext cx="329624" cy="362907"/>
          </a:xfrm>
          <a:prstGeom prst="rect">
            <a:avLst/>
          </a:prstGeom>
        </p:spPr>
      </p:pic>
      <p:sp>
        <p:nvSpPr>
          <p:cNvPr id="6" name="CuadroTexto 5">
            <a:extLst>
              <a:ext uri="{FF2B5EF4-FFF2-40B4-BE49-F238E27FC236}">
                <a16:creationId xmlns:a16="http://schemas.microsoft.com/office/drawing/2014/main" id="{9543FAF2-2252-CF97-372D-0D2B86BACAD5}"/>
              </a:ext>
            </a:extLst>
          </p:cNvPr>
          <p:cNvSpPr txBox="1"/>
          <p:nvPr/>
        </p:nvSpPr>
        <p:spPr>
          <a:xfrm>
            <a:off x="381000" y="5486400"/>
            <a:ext cx="1295400" cy="30777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400" dirty="0"/>
              <a:t>Clic en el icono</a:t>
            </a:r>
            <a:endParaRPr lang="es-PE" sz="1400" dirty="0"/>
          </a:p>
        </p:txBody>
      </p:sp>
      <p:pic>
        <p:nvPicPr>
          <p:cNvPr id="7" name="Gráfico 6" descr="Mano con dedo índice apuntando a la derecha con relleno sólido">
            <a:extLst>
              <a:ext uri="{FF2B5EF4-FFF2-40B4-BE49-F238E27FC236}">
                <a16:creationId xmlns:a16="http://schemas.microsoft.com/office/drawing/2014/main" id="{495D05A4-E71D-5150-5F54-A577B7E4E8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853738" y="5791811"/>
            <a:ext cx="307779" cy="338855"/>
          </a:xfrm>
          <a:prstGeom prst="rect">
            <a:avLst/>
          </a:prstGeom>
        </p:spPr>
      </p:pic>
    </p:spTree>
    <p:extLst>
      <p:ext uri="{BB962C8B-B14F-4D97-AF65-F5344CB8AC3E}">
        <p14:creationId xmlns:p14="http://schemas.microsoft.com/office/powerpoint/2010/main" val="34531132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8952DD9-201F-7D5E-78B4-25D8B9AFC3EE}"/>
              </a:ext>
            </a:extLst>
          </p:cNvPr>
          <p:cNvPicPr>
            <a:picLocks noChangeAspect="1"/>
          </p:cNvPicPr>
          <p:nvPr/>
        </p:nvPicPr>
        <p:blipFill>
          <a:blip r:embed="rId2"/>
          <a:stretch>
            <a:fillRect/>
          </a:stretch>
        </p:blipFill>
        <p:spPr>
          <a:xfrm>
            <a:off x="613175" y="990600"/>
            <a:ext cx="10969225" cy="5715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887507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A9CDE1D-D767-5BAF-FA22-55EBACC62B90}"/>
              </a:ext>
            </a:extLst>
          </p:cNvPr>
          <p:cNvPicPr>
            <a:picLocks noChangeAspect="1"/>
          </p:cNvPicPr>
          <p:nvPr/>
        </p:nvPicPr>
        <p:blipFill>
          <a:blip r:embed="rId2"/>
          <a:stretch>
            <a:fillRect/>
          </a:stretch>
        </p:blipFill>
        <p:spPr>
          <a:xfrm>
            <a:off x="762000" y="990600"/>
            <a:ext cx="10408285" cy="5715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8AE2D7BA-FAE7-8F71-745D-337D5953C95A}"/>
              </a:ext>
            </a:extLst>
          </p:cNvPr>
          <p:cNvSpPr txBox="1"/>
          <p:nvPr/>
        </p:nvSpPr>
        <p:spPr>
          <a:xfrm>
            <a:off x="4024630" y="5949315"/>
            <a:ext cx="5576570" cy="3385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pPr marL="0" indent="0">
              <a:buNone/>
            </a:pPr>
            <a:r>
              <a:rPr lang="es-ES" sz="1600" dirty="0"/>
              <a:t>se retorna el objeto de conexión: conectar al final del método</a:t>
            </a:r>
            <a:endParaRPr lang="es-PE" sz="1600" dirty="0"/>
          </a:p>
        </p:txBody>
      </p:sp>
      <p:pic>
        <p:nvPicPr>
          <p:cNvPr id="5" name="Gráfico 4" descr="Mano con dedo índice apuntando a la derecha con relleno sólido">
            <a:extLst>
              <a:ext uri="{FF2B5EF4-FFF2-40B4-BE49-F238E27FC236}">
                <a16:creationId xmlns:a16="http://schemas.microsoft.com/office/drawing/2014/main" id="{D0F66B64-8739-2BB2-7D8A-7A454B6D6C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1044996">
            <a:off x="3668494" y="5959365"/>
            <a:ext cx="350320" cy="318455"/>
          </a:xfrm>
          <a:prstGeom prst="rect">
            <a:avLst/>
          </a:prstGeom>
        </p:spPr>
      </p:pic>
    </p:spTree>
    <p:extLst>
      <p:ext uri="{BB962C8B-B14F-4D97-AF65-F5344CB8AC3E}">
        <p14:creationId xmlns:p14="http://schemas.microsoft.com/office/powerpoint/2010/main" val="15586518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5200" y="2667000"/>
            <a:ext cx="4967859" cy="1513876"/>
          </a:xfrm>
          <a:prstGeom prst="rect">
            <a:avLst/>
          </a:prstGeom>
        </p:spPr>
        <p:txBody>
          <a:bodyPr vert="horz" wrap="square" lIns="0" tIns="178435" rIns="0" bIns="0" rtlCol="0">
            <a:spAutoFit/>
          </a:bodyPr>
          <a:lstStyle/>
          <a:p>
            <a:pPr marL="12700" marR="5080" algn="ctr">
              <a:lnSpc>
                <a:spcPts val="10370"/>
              </a:lnSpc>
              <a:spcBef>
                <a:spcPts val="1405"/>
              </a:spcBef>
            </a:pPr>
            <a:r>
              <a:rPr sz="8000" dirty="0">
                <a:solidFill>
                  <a:srgbClr val="001F5F"/>
                </a:solidFill>
              </a:rPr>
              <a:t>CIERRE</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Marcador de contenido 2"/>
          <p:cNvSpPr>
            <a:spLocks noGrp="1"/>
          </p:cNvSpPr>
          <p:nvPr>
            <p:ph idx="4294967295"/>
          </p:nvPr>
        </p:nvSpPr>
        <p:spPr>
          <a:xfrm>
            <a:off x="304800" y="1524000"/>
            <a:ext cx="11506200" cy="3447098"/>
          </a:xfrm>
        </p:spPr>
        <p:txBody>
          <a:bodyPr/>
          <a:lstStyle/>
          <a:p>
            <a:pPr marL="457200" indent="-457200" algn="just">
              <a:buFont typeface="Arial" panose="020B0604020202020204" pitchFamily="34" charset="0"/>
              <a:buChar char="•"/>
            </a:pPr>
            <a:r>
              <a:rPr lang="es-ES" altLang="es-ES" sz="3200" kern="1200" spc="-20" dirty="0">
                <a:solidFill>
                  <a:srgbClr val="2C5294"/>
                </a:solidFill>
                <a:latin typeface="Segoe UI"/>
                <a:cs typeface="Segoe UI"/>
              </a:rPr>
              <a:t>¿Qué  aprendí en esta sesión de aprendizaje?</a:t>
            </a:r>
          </a:p>
          <a:p>
            <a:pPr marL="457200" indent="-457200" algn="just">
              <a:buFont typeface="Arial" panose="020B0604020202020204" pitchFamily="34" charset="0"/>
              <a:buChar char="•"/>
            </a:pPr>
            <a:endParaRPr lang="es-ES" altLang="es-ES" sz="3200" kern="1200" spc="-20" dirty="0">
              <a:solidFill>
                <a:srgbClr val="2C5294"/>
              </a:solidFill>
              <a:latin typeface="Segoe UI"/>
              <a:cs typeface="Segoe UI"/>
            </a:endParaRPr>
          </a:p>
          <a:p>
            <a:pPr marL="457200" indent="-457200" algn="just">
              <a:buFont typeface="Arial" panose="020B0604020202020204" pitchFamily="34" charset="0"/>
              <a:buChar char="•"/>
            </a:pPr>
            <a:r>
              <a:rPr lang="es-ES" altLang="es-ES" sz="3200" kern="1200" spc="-20" dirty="0">
                <a:solidFill>
                  <a:srgbClr val="2C5294"/>
                </a:solidFill>
                <a:latin typeface="Segoe UI"/>
                <a:cs typeface="Segoe UI"/>
              </a:rPr>
              <a:t>¿Para qué sirven las dependencias?</a:t>
            </a:r>
          </a:p>
          <a:p>
            <a:pPr marL="457200" indent="-457200" algn="just">
              <a:buFont typeface="Arial" panose="020B0604020202020204" pitchFamily="34" charset="0"/>
              <a:buChar char="•"/>
            </a:pPr>
            <a:endParaRPr lang="es-ES" altLang="es-ES" sz="3200" kern="1200" spc="-20" dirty="0">
              <a:solidFill>
                <a:srgbClr val="2C5294"/>
              </a:solidFill>
              <a:latin typeface="Segoe UI"/>
              <a:cs typeface="Segoe UI"/>
            </a:endParaRPr>
          </a:p>
          <a:p>
            <a:pPr marL="457200" indent="-457200" algn="just">
              <a:buFont typeface="Arial" panose="020B0604020202020204" pitchFamily="34" charset="0"/>
              <a:buChar char="•"/>
            </a:pPr>
            <a:r>
              <a:rPr lang="es-ES" altLang="es-ES" sz="3200" kern="1200" spc="-20" dirty="0">
                <a:solidFill>
                  <a:srgbClr val="2C5294"/>
                </a:solidFill>
                <a:latin typeface="Segoe UI"/>
                <a:cs typeface="Segoe UI"/>
              </a:rPr>
              <a:t>¿Cuáles son los pasos para conectar desde Java a una base de datos de Mysql Server?</a:t>
            </a:r>
          </a:p>
          <a:p>
            <a:pPr algn="just"/>
            <a:endParaRPr lang="es-ES" altLang="es-ES" sz="3200" kern="1200" spc="-20" dirty="0">
              <a:solidFill>
                <a:srgbClr val="2C5294"/>
              </a:solidFill>
              <a:latin typeface="Segoe UI"/>
              <a:cs typeface="Segoe UI"/>
            </a:endParaRPr>
          </a:p>
        </p:txBody>
      </p:sp>
      <p:pic>
        <p:nvPicPr>
          <p:cNvPr id="35844" name="Imagen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bwMode="auto">
          <a:xfrm>
            <a:off x="5791200" y="5105400"/>
            <a:ext cx="1389026" cy="156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bject 2"/>
          <p:cNvSpPr txBox="1">
            <a:spLocks/>
          </p:cNvSpPr>
          <p:nvPr/>
        </p:nvSpPr>
        <p:spPr>
          <a:xfrm>
            <a:off x="3429000" y="56888"/>
            <a:ext cx="4967859" cy="1513876"/>
          </a:xfrm>
          <a:prstGeom prst="rect">
            <a:avLst/>
          </a:prstGeom>
        </p:spPr>
        <p:txBody>
          <a:bodyPr vert="horz" wrap="square" lIns="0" tIns="178435" rIns="0" bIns="0" rtlCol="0">
            <a:spAutoFit/>
          </a:bodyPr>
          <a:lstStyle>
            <a:lvl1pPr>
              <a:defRPr sz="2400" b="1" i="0">
                <a:solidFill>
                  <a:srgbClr val="1F3861"/>
                </a:solidFill>
                <a:latin typeface="Segoe UI"/>
                <a:ea typeface="+mj-ea"/>
                <a:cs typeface="Segoe UI"/>
              </a:defRPr>
            </a:lvl1pPr>
          </a:lstStyle>
          <a:p>
            <a:pPr marL="12700" marR="5080" algn="ctr">
              <a:lnSpc>
                <a:spcPts val="10370"/>
              </a:lnSpc>
              <a:spcBef>
                <a:spcPts val="1405"/>
              </a:spcBef>
            </a:pPr>
            <a:r>
              <a:rPr lang="en-US" sz="4800" kern="0" dirty="0">
                <a:solidFill>
                  <a:srgbClr val="001F5F"/>
                </a:solidFill>
              </a:rPr>
              <a:t>CIERRE</a:t>
            </a:r>
          </a:p>
        </p:txBody>
      </p:sp>
    </p:spTree>
    <p:extLst>
      <p:ext uri="{BB962C8B-B14F-4D97-AF65-F5344CB8AC3E}">
        <p14:creationId xmlns:p14="http://schemas.microsoft.com/office/powerpoint/2010/main" val="32968882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ADE9ECC-63B7-430C-B698-06BF175C38BA}"/>
              </a:ext>
            </a:extLst>
          </p:cNvPr>
          <p:cNvPicPr>
            <a:picLocks noChangeAspect="1"/>
          </p:cNvPicPr>
          <p:nvPr/>
        </p:nvPicPr>
        <p:blipFill>
          <a:blip r:embed="rId2"/>
          <a:stretch>
            <a:fillRect/>
          </a:stretch>
        </p:blipFill>
        <p:spPr>
          <a:xfrm>
            <a:off x="1600200" y="1371600"/>
            <a:ext cx="9503645" cy="4648200"/>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45444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esquinas redondeadas 2">
            <a:extLst>
              <a:ext uri="{FF2B5EF4-FFF2-40B4-BE49-F238E27FC236}">
                <a16:creationId xmlns:a16="http://schemas.microsoft.com/office/drawing/2014/main" id="{0678A9D8-2BA8-8D3F-9688-1089FC6E7D43}"/>
              </a:ext>
            </a:extLst>
          </p:cNvPr>
          <p:cNvSpPr/>
          <p:nvPr/>
        </p:nvSpPr>
        <p:spPr>
          <a:xfrm>
            <a:off x="2220113" y="1066800"/>
            <a:ext cx="7751773" cy="6435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glow rad="101600">
              <a:srgbClr val="F79646">
                <a:satMod val="175000"/>
                <a:alpha val="40000"/>
              </a:srgbClr>
            </a:glow>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buClrTx/>
            </a:pPr>
            <a:endParaRPr lang="es-ES" sz="3200" b="1" kern="1200" dirty="0">
              <a:solidFill>
                <a:prstClr val="white"/>
              </a:solidFill>
              <a:latin typeface="Calibri"/>
              <a:ea typeface="+mn-ea"/>
              <a:cs typeface="+mn-cs"/>
            </a:endParaRPr>
          </a:p>
          <a:p>
            <a:pPr algn="ctr">
              <a:buClrTx/>
            </a:pPr>
            <a:r>
              <a:rPr lang="es-ES" sz="3200" b="1" dirty="0">
                <a:solidFill>
                  <a:prstClr val="white"/>
                </a:solidFill>
                <a:latin typeface="Calibri"/>
              </a:rPr>
              <a:t>Activar los servicios del programa XAMPP</a:t>
            </a:r>
            <a:endParaRPr lang="es-ES" sz="3200" b="1" kern="1200" dirty="0">
              <a:solidFill>
                <a:prstClr val="white"/>
              </a:solidFill>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3200" b="1"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Imagen 5">
            <a:extLst>
              <a:ext uri="{FF2B5EF4-FFF2-40B4-BE49-F238E27FC236}">
                <a16:creationId xmlns:a16="http://schemas.microsoft.com/office/drawing/2014/main" id="{E7FBAC58-1CD8-7FFB-BF3B-60F9BF775573}"/>
              </a:ext>
            </a:extLst>
          </p:cNvPr>
          <p:cNvPicPr>
            <a:picLocks noChangeAspect="1"/>
          </p:cNvPicPr>
          <p:nvPr/>
        </p:nvPicPr>
        <p:blipFill>
          <a:blip r:embed="rId2"/>
          <a:stretch>
            <a:fillRect/>
          </a:stretch>
        </p:blipFill>
        <p:spPr>
          <a:xfrm>
            <a:off x="3729229" y="1828800"/>
            <a:ext cx="4733541" cy="4800600"/>
          </a:xfrm>
          <a:prstGeom prst="rect">
            <a:avLst/>
          </a:prstGeom>
        </p:spPr>
      </p:pic>
    </p:spTree>
    <p:extLst>
      <p:ext uri="{BB962C8B-B14F-4D97-AF65-F5344CB8AC3E}">
        <p14:creationId xmlns:p14="http://schemas.microsoft.com/office/powerpoint/2010/main" val="3865412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2644B92A-B589-DCEE-C1CB-E7C6130DC5DF}"/>
              </a:ext>
            </a:extLst>
          </p:cNvPr>
          <p:cNvPicPr>
            <a:picLocks noChangeAspect="1"/>
          </p:cNvPicPr>
          <p:nvPr/>
        </p:nvPicPr>
        <p:blipFill>
          <a:blip r:embed="rId2"/>
          <a:stretch>
            <a:fillRect/>
          </a:stretch>
        </p:blipFill>
        <p:spPr>
          <a:xfrm>
            <a:off x="304800" y="180975"/>
            <a:ext cx="3848100" cy="64484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Gráfico 6" descr="Mano con dedo índice apuntando a la derecha con relleno sólido">
            <a:extLst>
              <a:ext uri="{FF2B5EF4-FFF2-40B4-BE49-F238E27FC236}">
                <a16:creationId xmlns:a16="http://schemas.microsoft.com/office/drawing/2014/main" id="{B39A5360-E341-5528-929F-0373BB6333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1295400" y="5943600"/>
            <a:ext cx="1035560" cy="914400"/>
          </a:xfrm>
          <a:prstGeom prst="rect">
            <a:avLst/>
          </a:prstGeom>
        </p:spPr>
      </p:pic>
      <p:sp>
        <p:nvSpPr>
          <p:cNvPr id="8" name="CuadroTexto 7">
            <a:extLst>
              <a:ext uri="{FF2B5EF4-FFF2-40B4-BE49-F238E27FC236}">
                <a16:creationId xmlns:a16="http://schemas.microsoft.com/office/drawing/2014/main" id="{C0632FC8-EDCD-CFC8-11A6-C71D3B88966B}"/>
              </a:ext>
            </a:extLst>
          </p:cNvPr>
          <p:cNvSpPr txBox="1"/>
          <p:nvPr/>
        </p:nvSpPr>
        <p:spPr>
          <a:xfrm>
            <a:off x="1066800" y="5657943"/>
            <a:ext cx="1752600" cy="4001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r>
              <a:rPr lang="es-ES" dirty="0"/>
              <a:t>Digitar: xa</a:t>
            </a:r>
            <a:endParaRPr lang="es-PE" dirty="0"/>
          </a:p>
        </p:txBody>
      </p:sp>
      <p:sp>
        <p:nvSpPr>
          <p:cNvPr id="9" name="CuadroTexto 8">
            <a:extLst>
              <a:ext uri="{FF2B5EF4-FFF2-40B4-BE49-F238E27FC236}">
                <a16:creationId xmlns:a16="http://schemas.microsoft.com/office/drawing/2014/main" id="{84524E4C-924F-20BF-2AE6-C7B099784A48}"/>
              </a:ext>
            </a:extLst>
          </p:cNvPr>
          <p:cNvSpPr txBox="1"/>
          <p:nvPr/>
        </p:nvSpPr>
        <p:spPr>
          <a:xfrm>
            <a:off x="838200" y="1600200"/>
            <a:ext cx="3028950" cy="70788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r>
              <a:rPr lang="es-ES" dirty="0"/>
              <a:t>Clic en el programa: XAMPP Control Panel</a:t>
            </a:r>
            <a:endParaRPr lang="es-PE" dirty="0"/>
          </a:p>
        </p:txBody>
      </p:sp>
      <p:pic>
        <p:nvPicPr>
          <p:cNvPr id="10" name="Gráfico 9" descr="Mano con dedo índice apuntando a la derecha con relleno sólido">
            <a:extLst>
              <a:ext uri="{FF2B5EF4-FFF2-40B4-BE49-F238E27FC236}">
                <a16:creationId xmlns:a16="http://schemas.microsoft.com/office/drawing/2014/main" id="{B6473F91-5A2E-2A1D-C411-A0E2C6F9EC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2590800" y="799947"/>
            <a:ext cx="1035560" cy="914400"/>
          </a:xfrm>
          <a:prstGeom prst="rect">
            <a:avLst/>
          </a:prstGeom>
        </p:spPr>
      </p:pic>
      <p:pic>
        <p:nvPicPr>
          <p:cNvPr id="12" name="Imagen 11">
            <a:extLst>
              <a:ext uri="{FF2B5EF4-FFF2-40B4-BE49-F238E27FC236}">
                <a16:creationId xmlns:a16="http://schemas.microsoft.com/office/drawing/2014/main" id="{38ADCB25-2E11-47AD-CA3F-C14A2943FB06}"/>
              </a:ext>
            </a:extLst>
          </p:cNvPr>
          <p:cNvPicPr>
            <a:picLocks noChangeAspect="1"/>
          </p:cNvPicPr>
          <p:nvPr/>
        </p:nvPicPr>
        <p:blipFill>
          <a:blip r:embed="rId5"/>
          <a:stretch>
            <a:fillRect/>
          </a:stretch>
        </p:blipFill>
        <p:spPr>
          <a:xfrm>
            <a:off x="4353886" y="1228294"/>
            <a:ext cx="7609514" cy="49439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58678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584E4284-6794-1420-F14C-5C9E80BDCE59}"/>
              </a:ext>
            </a:extLst>
          </p:cNvPr>
          <p:cNvPicPr>
            <a:picLocks noChangeAspect="1"/>
          </p:cNvPicPr>
          <p:nvPr/>
        </p:nvPicPr>
        <p:blipFill>
          <a:blip r:embed="rId2"/>
          <a:stretch>
            <a:fillRect/>
          </a:stretch>
        </p:blipFill>
        <p:spPr>
          <a:xfrm>
            <a:off x="228600" y="76200"/>
            <a:ext cx="6172200" cy="40100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Gráfico 2" descr="Mano con dedo índice apuntando a la derecha con relleno sólido">
            <a:extLst>
              <a:ext uri="{FF2B5EF4-FFF2-40B4-BE49-F238E27FC236}">
                <a16:creationId xmlns:a16="http://schemas.microsoft.com/office/drawing/2014/main" id="{CA14D1D6-3E4B-9539-C8BE-8A8AC73656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3581400" y="838200"/>
            <a:ext cx="1035560" cy="914400"/>
          </a:xfrm>
          <a:prstGeom prst="rect">
            <a:avLst/>
          </a:prstGeom>
        </p:spPr>
      </p:pic>
      <p:sp>
        <p:nvSpPr>
          <p:cNvPr id="6" name="CuadroTexto 5">
            <a:extLst>
              <a:ext uri="{FF2B5EF4-FFF2-40B4-BE49-F238E27FC236}">
                <a16:creationId xmlns:a16="http://schemas.microsoft.com/office/drawing/2014/main" id="{DFB1AAE3-F816-BE94-6B2C-542737707FDB}"/>
              </a:ext>
            </a:extLst>
          </p:cNvPr>
          <p:cNvSpPr txBox="1"/>
          <p:nvPr/>
        </p:nvSpPr>
        <p:spPr>
          <a:xfrm>
            <a:off x="609600" y="1600200"/>
            <a:ext cx="5410200" cy="4001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r>
              <a:rPr lang="es-ES" dirty="0"/>
              <a:t>Clic en el botón: Start de la opción: MySQL</a:t>
            </a:r>
            <a:endParaRPr lang="es-PE" dirty="0"/>
          </a:p>
        </p:txBody>
      </p:sp>
      <p:pic>
        <p:nvPicPr>
          <p:cNvPr id="8" name="Imagen 7">
            <a:extLst>
              <a:ext uri="{FF2B5EF4-FFF2-40B4-BE49-F238E27FC236}">
                <a16:creationId xmlns:a16="http://schemas.microsoft.com/office/drawing/2014/main" id="{718E4060-0560-6A24-54D3-5C08CE9D391A}"/>
              </a:ext>
            </a:extLst>
          </p:cNvPr>
          <p:cNvPicPr>
            <a:picLocks noChangeAspect="1"/>
          </p:cNvPicPr>
          <p:nvPr/>
        </p:nvPicPr>
        <p:blipFill>
          <a:blip r:embed="rId5"/>
          <a:stretch>
            <a:fillRect/>
          </a:stretch>
        </p:blipFill>
        <p:spPr>
          <a:xfrm>
            <a:off x="5638800" y="2632414"/>
            <a:ext cx="6362700" cy="41338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CuadroTexto 8">
            <a:extLst>
              <a:ext uri="{FF2B5EF4-FFF2-40B4-BE49-F238E27FC236}">
                <a16:creationId xmlns:a16="http://schemas.microsoft.com/office/drawing/2014/main" id="{F430C355-AB82-D4BA-6B09-2196D0ABDB3E}"/>
              </a:ext>
            </a:extLst>
          </p:cNvPr>
          <p:cNvSpPr txBox="1"/>
          <p:nvPr/>
        </p:nvSpPr>
        <p:spPr>
          <a:xfrm>
            <a:off x="3962400" y="4518331"/>
            <a:ext cx="4114800" cy="4001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361950" indent="-361950" algn="ctr">
              <a:buFont typeface="Wingdings" panose="05000000000000000000" pitchFamily="2" charset="2"/>
              <a:buChar char="q"/>
              <a:defRPr sz="2000" b="1">
                <a:effectLst>
                  <a:outerShdw blurRad="38100" dist="38100" dir="2700000" algn="tl">
                    <a:srgbClr val="000000">
                      <a:alpha val="43137"/>
                    </a:srgbClr>
                  </a:outerShdw>
                </a:effectLst>
              </a:defRPr>
            </a:lvl1pPr>
          </a:lstStyle>
          <a:p>
            <a:r>
              <a:rPr lang="es-ES" dirty="0"/>
              <a:t>Numero de puerto: 3306, en uso</a:t>
            </a:r>
            <a:endParaRPr lang="es-PE" dirty="0"/>
          </a:p>
        </p:txBody>
      </p:sp>
      <p:pic>
        <p:nvPicPr>
          <p:cNvPr id="10" name="Gráfico 9" descr="Mano con dedo índice apuntando a la derecha con relleno sólido">
            <a:extLst>
              <a:ext uri="{FF2B5EF4-FFF2-40B4-BE49-F238E27FC236}">
                <a16:creationId xmlns:a16="http://schemas.microsoft.com/office/drawing/2014/main" id="{770B09A3-F7C8-7748-B11E-9187900413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7940420" y="4051183"/>
            <a:ext cx="1035560" cy="914400"/>
          </a:xfrm>
          <a:prstGeom prst="rect">
            <a:avLst/>
          </a:prstGeom>
        </p:spPr>
      </p:pic>
    </p:spTree>
    <p:extLst>
      <p:ext uri="{BB962C8B-B14F-4D97-AF65-F5344CB8AC3E}">
        <p14:creationId xmlns:p14="http://schemas.microsoft.com/office/powerpoint/2010/main" val="36234149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1525</TotalTime>
  <Words>1434</Words>
  <Application>Microsoft Office PowerPoint</Application>
  <PresentationFormat>Panorámica</PresentationFormat>
  <Paragraphs>193</Paragraphs>
  <Slides>66</Slides>
  <Notes>1</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66</vt:i4>
      </vt:variant>
    </vt:vector>
  </HeadingPairs>
  <TitlesOfParts>
    <vt:vector size="73" baseType="lpstr">
      <vt:lpstr>Arial</vt:lpstr>
      <vt:lpstr>Calibri</vt:lpstr>
      <vt:lpstr>Century Gothic</vt:lpstr>
      <vt:lpstr>Roboto</vt:lpstr>
      <vt:lpstr>Segoe UI</vt:lpstr>
      <vt:lpstr>Wingdings</vt:lpstr>
      <vt:lpstr>Office Theme</vt:lpstr>
      <vt:lpstr>INICIO</vt:lpstr>
      <vt:lpstr>Presentación de PowerPoint</vt:lpstr>
      <vt:lpstr>Presentación de PowerPoint</vt:lpstr>
      <vt:lpstr>Presentación de PowerPoint</vt:lpstr>
      <vt:lpstr>Presentación de PowerPoint</vt:lpstr>
      <vt:lpstr>Logro de Sesión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CIERRE</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Record a Presentation</dc:title>
  <dc:creator>Orians, A.J.</dc:creator>
  <cp:lastModifiedBy>ALUMNO - YOVER SAUL INCA CHANTA</cp:lastModifiedBy>
  <cp:revision>259</cp:revision>
  <dcterms:created xsi:type="dcterms:W3CDTF">2020-08-20T00:31:08Z</dcterms:created>
  <dcterms:modified xsi:type="dcterms:W3CDTF">2023-05-29T23:16:12Z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2020-06-05T00:00:00Z</vt:filetime>
  </property>
  <property fmtid="{D5CDD505-2E9C-101B-9397-08002B2CF9AE}" pid="3" name="Creator">
    <vt:lpwstr>Microsoft® PowerPoint® 2016</vt:lpwstr>
  </property>
  <property fmtid="{D5CDD505-2E9C-101B-9397-08002B2CF9AE}" pid="4" name="LastSaved">
    <vt:filetime>2020-08-20T00:00:00Z</vt:filetime>
  </property>
</Properties>
</file>